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 id="2147484013" r:id="rId16"/>
  </p:sldMasterIdLst>
  <p:notesMasterIdLst>
    <p:notesMasterId r:id="rId33"/>
  </p:notesMasterIdLst>
  <p:handoutMasterIdLst>
    <p:handoutMasterId r:id="rId34"/>
  </p:handoutMasterIdLst>
  <p:sldIdLst>
    <p:sldId id="3858" r:id="rId17"/>
    <p:sldId id="495" r:id="rId18"/>
    <p:sldId id="478" r:id="rId19"/>
    <p:sldId id="3863" r:id="rId20"/>
    <p:sldId id="352" r:id="rId21"/>
    <p:sldId id="3849" r:id="rId22"/>
    <p:sldId id="466" r:id="rId23"/>
    <p:sldId id="474" r:id="rId24"/>
    <p:sldId id="3860" r:id="rId25"/>
    <p:sldId id="3861" r:id="rId26"/>
    <p:sldId id="3862" r:id="rId27"/>
    <p:sldId id="488" r:id="rId28"/>
    <p:sldId id="489" r:id="rId29"/>
    <p:sldId id="485" r:id="rId30"/>
    <p:sldId id="275" r:id="rId31"/>
    <p:sldId id="276"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D0DBEE-0DB7-4C9A-9BAD-44DD257E21A2}" v="57" dt="2023-02-01T15:46:09.0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44" y="1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5.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wrence, Reginald" userId="46b2b0f4-eec7-426c-9d2d-1dd4c3664997" providerId="ADAL" clId="{D4D0DBEE-0DB7-4C9A-9BAD-44DD257E21A2}"/>
    <pc:docChg chg="undo custSel delSld modSld">
      <pc:chgData name="Lawrence, Reginald" userId="46b2b0f4-eec7-426c-9d2d-1dd4c3664997" providerId="ADAL" clId="{D4D0DBEE-0DB7-4C9A-9BAD-44DD257E21A2}" dt="2023-02-01T15:46:09.045" v="181" actId="1076"/>
      <pc:docMkLst>
        <pc:docMk/>
      </pc:docMkLst>
      <pc:sldChg chg="delSp modSp mod">
        <pc:chgData name="Lawrence, Reginald" userId="46b2b0f4-eec7-426c-9d2d-1dd4c3664997" providerId="ADAL" clId="{D4D0DBEE-0DB7-4C9A-9BAD-44DD257E21A2}" dt="2023-02-01T14:13:22.211" v="63" actId="255"/>
        <pc:sldMkLst>
          <pc:docMk/>
          <pc:sldMk cId="2920101703" sldId="474"/>
        </pc:sldMkLst>
        <pc:spChg chg="del mod">
          <ac:chgData name="Lawrence, Reginald" userId="46b2b0f4-eec7-426c-9d2d-1dd4c3664997" providerId="ADAL" clId="{D4D0DBEE-0DB7-4C9A-9BAD-44DD257E21A2}" dt="2023-02-01T14:12:53.168" v="61" actId="478"/>
          <ac:spMkLst>
            <pc:docMk/>
            <pc:sldMk cId="2920101703" sldId="474"/>
            <ac:spMk id="6" creationId="{FEF3F32B-7CFB-5DEE-EA56-0798E6446FF1}"/>
          </ac:spMkLst>
        </pc:spChg>
        <pc:graphicFrameChg chg="mod modGraphic">
          <ac:chgData name="Lawrence, Reginald" userId="46b2b0f4-eec7-426c-9d2d-1dd4c3664997" providerId="ADAL" clId="{D4D0DBEE-0DB7-4C9A-9BAD-44DD257E21A2}" dt="2023-02-01T14:13:22.211" v="63" actId="255"/>
          <ac:graphicFrameMkLst>
            <pc:docMk/>
            <pc:sldMk cId="2920101703" sldId="474"/>
            <ac:graphicFrameMk id="11" creationId="{00000000-0000-0000-0000-000000000000}"/>
          </ac:graphicFrameMkLst>
        </pc:graphicFrameChg>
      </pc:sldChg>
      <pc:sldChg chg="addSp delSp modSp mod">
        <pc:chgData name="Lawrence, Reginald" userId="46b2b0f4-eec7-426c-9d2d-1dd4c3664997" providerId="ADAL" clId="{D4D0DBEE-0DB7-4C9A-9BAD-44DD257E21A2}" dt="2023-02-01T15:44:59.847" v="162" actId="20577"/>
        <pc:sldMkLst>
          <pc:docMk/>
          <pc:sldMk cId="1129150138" sldId="488"/>
        </pc:sldMkLst>
        <pc:spChg chg="del mod">
          <ac:chgData name="Lawrence, Reginald" userId="46b2b0f4-eec7-426c-9d2d-1dd4c3664997" providerId="ADAL" clId="{D4D0DBEE-0DB7-4C9A-9BAD-44DD257E21A2}" dt="2023-02-01T15:42:33.742" v="142" actId="478"/>
          <ac:spMkLst>
            <pc:docMk/>
            <pc:sldMk cId="1129150138" sldId="488"/>
            <ac:spMk id="2" creationId="{00000000-0000-0000-0000-000000000000}"/>
          </ac:spMkLst>
        </pc:spChg>
        <pc:spChg chg="mod">
          <ac:chgData name="Lawrence, Reginald" userId="46b2b0f4-eec7-426c-9d2d-1dd4c3664997" providerId="ADAL" clId="{D4D0DBEE-0DB7-4C9A-9BAD-44DD257E21A2}" dt="2023-02-01T15:44:59.847" v="162" actId="20577"/>
          <ac:spMkLst>
            <pc:docMk/>
            <pc:sldMk cId="1129150138" sldId="488"/>
            <ac:spMk id="4" creationId="{00000000-0000-0000-0000-000000000000}"/>
          </ac:spMkLst>
        </pc:spChg>
        <pc:graphicFrameChg chg="del mod modGraphic">
          <ac:chgData name="Lawrence, Reginald" userId="46b2b0f4-eec7-426c-9d2d-1dd4c3664997" providerId="ADAL" clId="{D4D0DBEE-0DB7-4C9A-9BAD-44DD257E21A2}" dt="2023-02-01T15:42:28.932" v="140" actId="478"/>
          <ac:graphicFrameMkLst>
            <pc:docMk/>
            <pc:sldMk cId="1129150138" sldId="488"/>
            <ac:graphicFrameMk id="5" creationId="{00000000-0000-0000-0000-000000000000}"/>
          </ac:graphicFrameMkLst>
        </pc:graphicFrameChg>
        <pc:graphicFrameChg chg="add mod modGraphic">
          <ac:chgData name="Lawrence, Reginald" userId="46b2b0f4-eec7-426c-9d2d-1dd4c3664997" providerId="ADAL" clId="{D4D0DBEE-0DB7-4C9A-9BAD-44DD257E21A2}" dt="2023-02-01T15:43:19.089" v="148" actId="14734"/>
          <ac:graphicFrameMkLst>
            <pc:docMk/>
            <pc:sldMk cId="1129150138" sldId="488"/>
            <ac:graphicFrameMk id="6" creationId="{74672CB3-A75E-B330-4086-667A87F1ED70}"/>
          </ac:graphicFrameMkLst>
        </pc:graphicFrameChg>
        <pc:graphicFrameChg chg="add mod modGraphic">
          <ac:chgData name="Lawrence, Reginald" userId="46b2b0f4-eec7-426c-9d2d-1dd4c3664997" providerId="ADAL" clId="{D4D0DBEE-0DB7-4C9A-9BAD-44DD257E21A2}" dt="2023-02-01T15:44:49.214" v="152" actId="14100"/>
          <ac:graphicFrameMkLst>
            <pc:docMk/>
            <pc:sldMk cId="1129150138" sldId="488"/>
            <ac:graphicFrameMk id="7" creationId="{F0F936E2-44F4-66FE-857F-2FA14A4A10CC}"/>
          </ac:graphicFrameMkLst>
        </pc:graphicFrameChg>
      </pc:sldChg>
      <pc:sldChg chg="addSp delSp modSp mod">
        <pc:chgData name="Lawrence, Reginald" userId="46b2b0f4-eec7-426c-9d2d-1dd4c3664997" providerId="ADAL" clId="{D4D0DBEE-0DB7-4C9A-9BAD-44DD257E21A2}" dt="2023-02-01T15:46:09.045" v="181" actId="1076"/>
        <pc:sldMkLst>
          <pc:docMk/>
          <pc:sldMk cId="716182648" sldId="489"/>
        </pc:sldMkLst>
        <pc:spChg chg="del mod">
          <ac:chgData name="Lawrence, Reginald" userId="46b2b0f4-eec7-426c-9d2d-1dd4c3664997" providerId="ADAL" clId="{D4D0DBEE-0DB7-4C9A-9BAD-44DD257E21A2}" dt="2023-02-01T15:45:20.713" v="176" actId="478"/>
          <ac:spMkLst>
            <pc:docMk/>
            <pc:sldMk cId="716182648" sldId="489"/>
            <ac:spMk id="3" creationId="{00000000-0000-0000-0000-000000000000}"/>
          </ac:spMkLst>
        </pc:spChg>
        <pc:spChg chg="mod">
          <ac:chgData name="Lawrence, Reginald" userId="46b2b0f4-eec7-426c-9d2d-1dd4c3664997" providerId="ADAL" clId="{D4D0DBEE-0DB7-4C9A-9BAD-44DD257E21A2}" dt="2023-02-01T15:45:12.551" v="172" actId="20577"/>
          <ac:spMkLst>
            <pc:docMk/>
            <pc:sldMk cId="716182648" sldId="489"/>
            <ac:spMk id="4" creationId="{00000000-0000-0000-0000-000000000000}"/>
          </ac:spMkLst>
        </pc:spChg>
        <pc:graphicFrameChg chg="del">
          <ac:chgData name="Lawrence, Reginald" userId="46b2b0f4-eec7-426c-9d2d-1dd4c3664997" providerId="ADAL" clId="{D4D0DBEE-0DB7-4C9A-9BAD-44DD257E21A2}" dt="2023-02-01T15:45:16.329" v="173" actId="478"/>
          <ac:graphicFrameMkLst>
            <pc:docMk/>
            <pc:sldMk cId="716182648" sldId="489"/>
            <ac:graphicFrameMk id="5" creationId="{00000000-0008-0000-0600-000002000000}"/>
          </ac:graphicFrameMkLst>
        </pc:graphicFrameChg>
        <pc:graphicFrameChg chg="add del mod">
          <ac:chgData name="Lawrence, Reginald" userId="46b2b0f4-eec7-426c-9d2d-1dd4c3664997" providerId="ADAL" clId="{D4D0DBEE-0DB7-4C9A-9BAD-44DD257E21A2}" dt="2023-02-01T15:45:42.018" v="178"/>
          <ac:graphicFrameMkLst>
            <pc:docMk/>
            <pc:sldMk cId="716182648" sldId="489"/>
            <ac:graphicFrameMk id="6" creationId="{25201EF6-4185-27D4-5501-56CF3FD47E58}"/>
          </ac:graphicFrameMkLst>
        </pc:graphicFrameChg>
        <pc:picChg chg="add mod">
          <ac:chgData name="Lawrence, Reginald" userId="46b2b0f4-eec7-426c-9d2d-1dd4c3664997" providerId="ADAL" clId="{D4D0DBEE-0DB7-4C9A-9BAD-44DD257E21A2}" dt="2023-02-01T15:46:09.045" v="181" actId="1076"/>
          <ac:picMkLst>
            <pc:docMk/>
            <pc:sldMk cId="716182648" sldId="489"/>
            <ac:picMk id="2049" creationId="{1FF492B7-E35B-8D1C-94C2-F60750DB8D76}"/>
          </ac:picMkLst>
        </pc:picChg>
      </pc:sldChg>
      <pc:sldChg chg="del">
        <pc:chgData name="Lawrence, Reginald" userId="46b2b0f4-eec7-426c-9d2d-1dd4c3664997" providerId="ADAL" clId="{D4D0DBEE-0DB7-4C9A-9BAD-44DD257E21A2}" dt="2023-02-01T13:44:07.351" v="24" actId="47"/>
        <pc:sldMkLst>
          <pc:docMk/>
          <pc:sldMk cId="4290103329" sldId="3851"/>
        </pc:sldMkLst>
      </pc:sldChg>
      <pc:sldChg chg="del">
        <pc:chgData name="Lawrence, Reginald" userId="46b2b0f4-eec7-426c-9d2d-1dd4c3664997" providerId="ADAL" clId="{D4D0DBEE-0DB7-4C9A-9BAD-44DD257E21A2}" dt="2023-02-01T13:45:28.895" v="25" actId="47"/>
        <pc:sldMkLst>
          <pc:docMk/>
          <pc:sldMk cId="2890683830" sldId="3852"/>
        </pc:sldMkLst>
      </pc:sldChg>
      <pc:sldChg chg="modSp mod">
        <pc:chgData name="Lawrence, Reginald" userId="46b2b0f4-eec7-426c-9d2d-1dd4c3664997" providerId="ADAL" clId="{D4D0DBEE-0DB7-4C9A-9BAD-44DD257E21A2}" dt="2023-02-01T13:39:31.799" v="23" actId="20577"/>
        <pc:sldMkLst>
          <pc:docMk/>
          <pc:sldMk cId="2317742649" sldId="3858"/>
        </pc:sldMkLst>
        <pc:spChg chg="mod">
          <ac:chgData name="Lawrence, Reginald" userId="46b2b0f4-eec7-426c-9d2d-1dd4c3664997" providerId="ADAL" clId="{D4D0DBEE-0DB7-4C9A-9BAD-44DD257E21A2}" dt="2023-02-01T13:39:31.799" v="23" actId="20577"/>
          <ac:spMkLst>
            <pc:docMk/>
            <pc:sldMk cId="2317742649" sldId="3858"/>
            <ac:spMk id="3" creationId="{A279C466-2CA8-D8B4-8F85-2B6F48BAB9A8}"/>
          </ac:spMkLst>
        </pc:spChg>
      </pc:sldChg>
      <pc:sldChg chg="delSp modSp del mod">
        <pc:chgData name="Lawrence, Reginald" userId="46b2b0f4-eec7-426c-9d2d-1dd4c3664997" providerId="ADAL" clId="{D4D0DBEE-0DB7-4C9A-9BAD-44DD257E21A2}" dt="2023-02-01T14:18:32.098" v="90" actId="47"/>
        <pc:sldMkLst>
          <pc:docMk/>
          <pc:sldMk cId="2030738984" sldId="3859"/>
        </pc:sldMkLst>
        <pc:spChg chg="del">
          <ac:chgData name="Lawrence, Reginald" userId="46b2b0f4-eec7-426c-9d2d-1dd4c3664997" providerId="ADAL" clId="{D4D0DBEE-0DB7-4C9A-9BAD-44DD257E21A2}" dt="2023-02-01T14:16:58.063" v="81" actId="478"/>
          <ac:spMkLst>
            <pc:docMk/>
            <pc:sldMk cId="2030738984" sldId="3859"/>
            <ac:spMk id="6" creationId="{FEF3F32B-7CFB-5DEE-EA56-0798E6446FF1}"/>
          </ac:spMkLst>
        </pc:spChg>
        <pc:graphicFrameChg chg="mod modGraphic">
          <ac:chgData name="Lawrence, Reginald" userId="46b2b0f4-eec7-426c-9d2d-1dd4c3664997" providerId="ADAL" clId="{D4D0DBEE-0DB7-4C9A-9BAD-44DD257E21A2}" dt="2023-02-01T14:17:23.380" v="84" actId="14734"/>
          <ac:graphicFrameMkLst>
            <pc:docMk/>
            <pc:sldMk cId="2030738984" sldId="3859"/>
            <ac:graphicFrameMk id="11" creationId="{00000000-0000-0000-0000-000000000000}"/>
          </ac:graphicFrameMkLst>
        </pc:graphicFrameChg>
      </pc:sldChg>
      <pc:sldChg chg="delSp modSp mod">
        <pc:chgData name="Lawrence, Reginald" userId="46b2b0f4-eec7-426c-9d2d-1dd4c3664997" providerId="ADAL" clId="{D4D0DBEE-0DB7-4C9A-9BAD-44DD257E21A2}" dt="2023-02-01T14:18:25.693" v="89" actId="20577"/>
        <pc:sldMkLst>
          <pc:docMk/>
          <pc:sldMk cId="2771567988" sldId="3860"/>
        </pc:sldMkLst>
        <pc:spChg chg="del">
          <ac:chgData name="Lawrence, Reginald" userId="46b2b0f4-eec7-426c-9d2d-1dd4c3664997" providerId="ADAL" clId="{D4D0DBEE-0DB7-4C9A-9BAD-44DD257E21A2}" dt="2023-02-01T14:17:44.269" v="85" actId="478"/>
          <ac:spMkLst>
            <pc:docMk/>
            <pc:sldMk cId="2771567988" sldId="3860"/>
            <ac:spMk id="6" creationId="{FEF3F32B-7CFB-5DEE-EA56-0798E6446FF1}"/>
          </ac:spMkLst>
        </pc:spChg>
        <pc:graphicFrameChg chg="mod modGraphic">
          <ac:chgData name="Lawrence, Reginald" userId="46b2b0f4-eec7-426c-9d2d-1dd4c3664997" providerId="ADAL" clId="{D4D0DBEE-0DB7-4C9A-9BAD-44DD257E21A2}" dt="2023-02-01T14:18:25.693" v="89" actId="20577"/>
          <ac:graphicFrameMkLst>
            <pc:docMk/>
            <pc:sldMk cId="2771567988" sldId="3860"/>
            <ac:graphicFrameMk id="11" creationId="{00000000-0000-0000-0000-000000000000}"/>
          </ac:graphicFrameMkLst>
        </pc:graphicFrameChg>
      </pc:sldChg>
      <pc:sldChg chg="delSp modSp mod">
        <pc:chgData name="Lawrence, Reginald" userId="46b2b0f4-eec7-426c-9d2d-1dd4c3664997" providerId="ADAL" clId="{D4D0DBEE-0DB7-4C9A-9BAD-44DD257E21A2}" dt="2023-02-01T14:23:55.270" v="104" actId="255"/>
        <pc:sldMkLst>
          <pc:docMk/>
          <pc:sldMk cId="564912026" sldId="3861"/>
        </pc:sldMkLst>
        <pc:spChg chg="del">
          <ac:chgData name="Lawrence, Reginald" userId="46b2b0f4-eec7-426c-9d2d-1dd4c3664997" providerId="ADAL" clId="{D4D0DBEE-0DB7-4C9A-9BAD-44DD257E21A2}" dt="2023-02-01T14:23:29.489" v="101" actId="478"/>
          <ac:spMkLst>
            <pc:docMk/>
            <pc:sldMk cId="564912026" sldId="3861"/>
            <ac:spMk id="6" creationId="{FEF3F32B-7CFB-5DEE-EA56-0798E6446FF1}"/>
          </ac:spMkLst>
        </pc:spChg>
        <pc:graphicFrameChg chg="mod modGraphic">
          <ac:chgData name="Lawrence, Reginald" userId="46b2b0f4-eec7-426c-9d2d-1dd4c3664997" providerId="ADAL" clId="{D4D0DBEE-0DB7-4C9A-9BAD-44DD257E21A2}" dt="2023-02-01T14:23:55.270" v="104" actId="255"/>
          <ac:graphicFrameMkLst>
            <pc:docMk/>
            <pc:sldMk cId="564912026" sldId="3861"/>
            <ac:graphicFrameMk id="11" creationId="{00000000-0000-0000-0000-000000000000}"/>
          </ac:graphicFrameMkLst>
        </pc:graphicFrameChg>
      </pc:sldChg>
      <pc:sldChg chg="delSp modSp mod">
        <pc:chgData name="Lawrence, Reginald" userId="46b2b0f4-eec7-426c-9d2d-1dd4c3664997" providerId="ADAL" clId="{D4D0DBEE-0DB7-4C9A-9BAD-44DD257E21A2}" dt="2023-02-01T15:36:32.235" v="135" actId="255"/>
        <pc:sldMkLst>
          <pc:docMk/>
          <pc:sldMk cId="909445685" sldId="3862"/>
        </pc:sldMkLst>
        <pc:spChg chg="del">
          <ac:chgData name="Lawrence, Reginald" userId="46b2b0f4-eec7-426c-9d2d-1dd4c3664997" providerId="ADAL" clId="{D4D0DBEE-0DB7-4C9A-9BAD-44DD257E21A2}" dt="2023-02-01T14:25:00.862" v="106" actId="478"/>
          <ac:spMkLst>
            <pc:docMk/>
            <pc:sldMk cId="909445685" sldId="3862"/>
            <ac:spMk id="6" creationId="{FEF3F32B-7CFB-5DEE-EA56-0798E6446FF1}"/>
          </ac:spMkLst>
        </pc:spChg>
        <pc:graphicFrameChg chg="mod modGraphic">
          <ac:chgData name="Lawrence, Reginald" userId="46b2b0f4-eec7-426c-9d2d-1dd4c3664997" providerId="ADAL" clId="{D4D0DBEE-0DB7-4C9A-9BAD-44DD257E21A2}" dt="2023-02-01T15:36:32.235" v="135" actId="255"/>
          <ac:graphicFrameMkLst>
            <pc:docMk/>
            <pc:sldMk cId="909445685" sldId="3862"/>
            <ac:graphicFrameMk id="11" creationId="{00000000-0000-0000-0000-000000000000}"/>
          </ac:graphicFrameMkLst>
        </pc:graphicFrameChg>
      </pc:sldChg>
    </pc:docChg>
  </pc:docChgLst>
  <pc:docChgLst>
    <pc:chgData name="Jacobi, Diane" userId="343db2ce-cd81-4e6f-9c74-2345e7813f6d" providerId="ADAL" clId="{6808A64B-335A-4E28-B8D2-272241F6E17F}"/>
    <pc:docChg chg="delSld modSld sldOrd">
      <pc:chgData name="Jacobi, Diane" userId="343db2ce-cd81-4e6f-9c74-2345e7813f6d" providerId="ADAL" clId="{6808A64B-335A-4E28-B8D2-272241F6E17F}" dt="2023-01-23T19:37:12.331" v="3" actId="47"/>
      <pc:docMkLst>
        <pc:docMk/>
      </pc:docMkLst>
      <pc:sldChg chg="del">
        <pc:chgData name="Jacobi, Diane" userId="343db2ce-cd81-4e6f-9c74-2345e7813f6d" providerId="ADAL" clId="{6808A64B-335A-4E28-B8D2-272241F6E17F}" dt="2023-01-23T19:37:01.402" v="0" actId="47"/>
        <pc:sldMkLst>
          <pc:docMk/>
          <pc:sldMk cId="3028901409" sldId="319"/>
        </pc:sldMkLst>
      </pc:sldChg>
      <pc:sldChg chg="del">
        <pc:chgData name="Jacobi, Diane" userId="343db2ce-cd81-4e6f-9c74-2345e7813f6d" providerId="ADAL" clId="{6808A64B-335A-4E28-B8D2-272241F6E17F}" dt="2023-01-23T19:37:01.402" v="0" actId="47"/>
        <pc:sldMkLst>
          <pc:docMk/>
          <pc:sldMk cId="3336079088" sldId="346"/>
        </pc:sldMkLst>
      </pc:sldChg>
      <pc:sldChg chg="del">
        <pc:chgData name="Jacobi, Diane" userId="343db2ce-cd81-4e6f-9c74-2345e7813f6d" providerId="ADAL" clId="{6808A64B-335A-4E28-B8D2-272241F6E17F}" dt="2023-01-23T19:37:01.402" v="0" actId="47"/>
        <pc:sldMkLst>
          <pc:docMk/>
          <pc:sldMk cId="3503094206" sldId="351"/>
        </pc:sldMkLst>
      </pc:sldChg>
      <pc:sldChg chg="del">
        <pc:chgData name="Jacobi, Diane" userId="343db2ce-cd81-4e6f-9c74-2345e7813f6d" providerId="ADAL" clId="{6808A64B-335A-4E28-B8D2-272241F6E17F}" dt="2023-01-23T19:37:12.331" v="3" actId="47"/>
        <pc:sldMkLst>
          <pc:docMk/>
          <pc:sldMk cId="2315968020" sldId="446"/>
        </pc:sldMkLst>
      </pc:sldChg>
      <pc:sldChg chg="del">
        <pc:chgData name="Jacobi, Diane" userId="343db2ce-cd81-4e6f-9c74-2345e7813f6d" providerId="ADAL" clId="{6808A64B-335A-4E28-B8D2-272241F6E17F}" dt="2023-01-23T19:37:01.402" v="0" actId="47"/>
        <pc:sldMkLst>
          <pc:docMk/>
          <pc:sldMk cId="1801899364" sldId="477"/>
        </pc:sldMkLst>
      </pc:sldChg>
      <pc:sldChg chg="del">
        <pc:chgData name="Jacobi, Diane" userId="343db2ce-cd81-4e6f-9c74-2345e7813f6d" providerId="ADAL" clId="{6808A64B-335A-4E28-B8D2-272241F6E17F}" dt="2023-01-23T19:37:01.402" v="0" actId="47"/>
        <pc:sldMkLst>
          <pc:docMk/>
          <pc:sldMk cId="1303640015" sldId="483"/>
        </pc:sldMkLst>
      </pc:sldChg>
      <pc:sldChg chg="del">
        <pc:chgData name="Jacobi, Diane" userId="343db2ce-cd81-4e6f-9c74-2345e7813f6d" providerId="ADAL" clId="{6808A64B-335A-4E28-B8D2-272241F6E17F}" dt="2023-01-23T19:37:01.402" v="0" actId="47"/>
        <pc:sldMkLst>
          <pc:docMk/>
          <pc:sldMk cId="4257743019" sldId="486"/>
        </pc:sldMkLst>
      </pc:sldChg>
      <pc:sldChg chg="del">
        <pc:chgData name="Jacobi, Diane" userId="343db2ce-cd81-4e6f-9c74-2345e7813f6d" providerId="ADAL" clId="{6808A64B-335A-4E28-B8D2-272241F6E17F}" dt="2023-01-23T19:37:01.402" v="0" actId="47"/>
        <pc:sldMkLst>
          <pc:docMk/>
          <pc:sldMk cId="3738565691" sldId="493"/>
        </pc:sldMkLst>
      </pc:sldChg>
      <pc:sldChg chg="del">
        <pc:chgData name="Jacobi, Diane" userId="343db2ce-cd81-4e6f-9c74-2345e7813f6d" providerId="ADAL" clId="{6808A64B-335A-4E28-B8D2-272241F6E17F}" dt="2023-01-23T19:37:01.402" v="0" actId="47"/>
        <pc:sldMkLst>
          <pc:docMk/>
          <pc:sldMk cId="1809659332" sldId="501"/>
        </pc:sldMkLst>
      </pc:sldChg>
      <pc:sldChg chg="del">
        <pc:chgData name="Jacobi, Diane" userId="343db2ce-cd81-4e6f-9c74-2345e7813f6d" providerId="ADAL" clId="{6808A64B-335A-4E28-B8D2-272241F6E17F}" dt="2023-01-23T19:37:01.402" v="0" actId="47"/>
        <pc:sldMkLst>
          <pc:docMk/>
          <pc:sldMk cId="2460890328" sldId="507"/>
        </pc:sldMkLst>
      </pc:sldChg>
      <pc:sldChg chg="del">
        <pc:chgData name="Jacobi, Diane" userId="343db2ce-cd81-4e6f-9c74-2345e7813f6d" providerId="ADAL" clId="{6808A64B-335A-4E28-B8D2-272241F6E17F}" dt="2023-01-23T19:37:01.402" v="0" actId="47"/>
        <pc:sldMkLst>
          <pc:docMk/>
          <pc:sldMk cId="3009841078" sldId="508"/>
        </pc:sldMkLst>
      </pc:sldChg>
      <pc:sldChg chg="del">
        <pc:chgData name="Jacobi, Diane" userId="343db2ce-cd81-4e6f-9c74-2345e7813f6d" providerId="ADAL" clId="{6808A64B-335A-4E28-B8D2-272241F6E17F}" dt="2023-01-23T19:37:01.402" v="0" actId="47"/>
        <pc:sldMkLst>
          <pc:docMk/>
          <pc:sldMk cId="1941085112" sldId="510"/>
        </pc:sldMkLst>
      </pc:sldChg>
      <pc:sldChg chg="del">
        <pc:chgData name="Jacobi, Diane" userId="343db2ce-cd81-4e6f-9c74-2345e7813f6d" providerId="ADAL" clId="{6808A64B-335A-4E28-B8D2-272241F6E17F}" dt="2023-01-23T19:37:01.402" v="0" actId="47"/>
        <pc:sldMkLst>
          <pc:docMk/>
          <pc:sldMk cId="1270704412" sldId="512"/>
        </pc:sldMkLst>
      </pc:sldChg>
      <pc:sldChg chg="del">
        <pc:chgData name="Jacobi, Diane" userId="343db2ce-cd81-4e6f-9c74-2345e7813f6d" providerId="ADAL" clId="{6808A64B-335A-4E28-B8D2-272241F6E17F}" dt="2023-01-23T19:37:01.402" v="0" actId="47"/>
        <pc:sldMkLst>
          <pc:docMk/>
          <pc:sldMk cId="1590972113" sldId="3848"/>
        </pc:sldMkLst>
      </pc:sldChg>
      <pc:sldChg chg="del">
        <pc:chgData name="Jacobi, Diane" userId="343db2ce-cd81-4e6f-9c74-2345e7813f6d" providerId="ADAL" clId="{6808A64B-335A-4E28-B8D2-272241F6E17F}" dt="2023-01-23T19:37:01.402" v="0" actId="47"/>
        <pc:sldMkLst>
          <pc:docMk/>
          <pc:sldMk cId="4212356482" sldId="3849"/>
        </pc:sldMkLst>
      </pc:sldChg>
      <pc:sldChg chg="del">
        <pc:chgData name="Jacobi, Diane" userId="343db2ce-cd81-4e6f-9c74-2345e7813f6d" providerId="ADAL" clId="{6808A64B-335A-4E28-B8D2-272241F6E17F}" dt="2023-01-23T19:37:01.402" v="0" actId="47"/>
        <pc:sldMkLst>
          <pc:docMk/>
          <pc:sldMk cId="1195954237" sldId="3853"/>
        </pc:sldMkLst>
      </pc:sldChg>
      <pc:sldChg chg="ord">
        <pc:chgData name="Jacobi, Diane" userId="343db2ce-cd81-4e6f-9c74-2345e7813f6d" providerId="ADAL" clId="{6808A64B-335A-4E28-B8D2-272241F6E17F}" dt="2023-01-23T19:37:09.647" v="2"/>
        <pc:sldMkLst>
          <pc:docMk/>
          <pc:sldMk cId="2317742649" sldId="3858"/>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image" Target="../media/image22.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 am passing out the definitions for these funding categories. You will see what makes up each category. Although the school’s total budget amount will not change, allocation per function may change depending on our conversations and school needs.</a:t>
            </a:r>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3781396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2401720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2627221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1" name="Google Shape;10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8" name="Google Shape;10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2796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r>
              <a:rPr lang="en-US"/>
              <a:t>Looking for general consensus prior to Staffing Conferences</a:t>
            </a: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dirty="0"/>
              <a:t>Review the priorities that the GO Team has developed and the rationale for these priorities. Feel free to copy this slide if you have more than 3 priorities to account for.</a:t>
            </a:r>
          </a:p>
          <a:p>
            <a:pPr defTabSz="92519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107473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10208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For the next few slides, I will show you how I have allocated the budget to support our strategic priorities. </a:t>
            </a:r>
          </a:p>
          <a:p>
            <a:pPr defTabSz="925190">
              <a:defRPr/>
            </a:pPr>
            <a:endParaRPr lang="en-US"/>
          </a:p>
          <a:p>
            <a:pPr defTabSz="92519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33053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8865785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122480355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7592216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0888080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00316351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5065388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6544318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396726924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70183597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41349125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21401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3455746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3320034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matchingName="End Slide">
  <p:cSld name="1_End Slide">
    <p:spTree>
      <p:nvGrpSpPr>
        <p:cNvPr id="1" name="Shape 96"/>
        <p:cNvGrpSpPr/>
        <p:nvPr/>
      </p:nvGrpSpPr>
      <p:grpSpPr>
        <a:xfrm>
          <a:off x="0" y="0"/>
          <a:ext cx="0" cy="0"/>
          <a:chOff x="0" y="0"/>
          <a:chExt cx="0" cy="0"/>
        </a:xfrm>
      </p:grpSpPr>
      <p:sp>
        <p:nvSpPr>
          <p:cNvPr id="97" name="Google Shape;97;p9"/>
          <p:cNvSpPr txBox="1">
            <a:spLocks noGrp="1"/>
          </p:cNvSpPr>
          <p:nvPr>
            <p:ph type="ctrTitle"/>
          </p:nvPr>
        </p:nvSpPr>
        <p:spPr>
          <a:xfrm>
            <a:off x="1167494" y="1122363"/>
            <a:ext cx="6220279" cy="2387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4500" b="1">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9"/>
          <p:cNvSpPr txBox="1">
            <a:spLocks noGrp="1"/>
          </p:cNvSpPr>
          <p:nvPr>
            <p:ph type="subTitle" idx="1"/>
          </p:nvPr>
        </p:nvSpPr>
        <p:spPr>
          <a:xfrm>
            <a:off x="1167494" y="3602040"/>
            <a:ext cx="6220277" cy="2247219"/>
          </a:xfrm>
          <a:prstGeom prst="rect">
            <a:avLst/>
          </a:prstGeom>
          <a:noFill/>
          <a:ln>
            <a:noFill/>
          </a:ln>
        </p:spPr>
        <p:txBody>
          <a:bodyPr spcFirstLastPara="1" wrap="square" lIns="91425" tIns="45700" rIns="91425" bIns="45700" anchor="t" anchorCtr="0">
            <a:noAutofit/>
          </a:bodyPr>
          <a:lstStyle>
            <a:lvl1pPr lvl="0" algn="l">
              <a:lnSpc>
                <a:spcPct val="90000"/>
              </a:lnSpc>
              <a:spcBef>
                <a:spcPts val="750"/>
              </a:spcBef>
              <a:spcAft>
                <a:spcPts val="0"/>
              </a:spcAft>
              <a:buClr>
                <a:schemeClr val="dk1"/>
              </a:buClr>
              <a:buSzPts val="2800"/>
              <a:buNone/>
              <a:defRPr sz="2100">
                <a:latin typeface="Arial"/>
                <a:ea typeface="Arial"/>
                <a:cs typeface="Arial"/>
                <a:sym typeface="Arial"/>
              </a:defRPr>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9" name="Google Shape;99;p9"/>
          <p:cNvSpPr/>
          <p:nvPr/>
        </p:nvSpPr>
        <p:spPr>
          <a:xfrm>
            <a:off x="8264426" y="0"/>
            <a:ext cx="3927575" cy="6858000"/>
          </a:xfrm>
          <a:prstGeom prst="rect">
            <a:avLst/>
          </a:prstGeom>
          <a:solidFill>
            <a:schemeClr val="accent2"/>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nvGrpSpPr>
          <p:cNvPr id="100" name="Google Shape;100;p9"/>
          <p:cNvGrpSpPr/>
          <p:nvPr/>
        </p:nvGrpSpPr>
        <p:grpSpPr>
          <a:xfrm>
            <a:off x="8264428" y="3685939"/>
            <a:ext cx="3927573" cy="3178856"/>
            <a:chOff x="9857014" y="13834"/>
            <a:chExt cx="2334986" cy="1881641"/>
          </a:xfrm>
        </p:grpSpPr>
        <p:sp>
          <p:nvSpPr>
            <p:cNvPr id="101" name="Google Shape;101;p9"/>
            <p:cNvSpPr/>
            <p:nvPr/>
          </p:nvSpPr>
          <p:spPr>
            <a:xfrm rot="-5400000">
              <a:off x="10667433"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2" name="Google Shape;102;p9"/>
            <p:cNvSpPr/>
            <p:nvPr/>
          </p:nvSpPr>
          <p:spPr>
            <a:xfrm rot="5400000" flipH="1">
              <a:off x="9499940" y="370908"/>
              <a:ext cx="1881641" cy="1167493"/>
            </a:xfrm>
            <a:custGeom>
              <a:avLst/>
              <a:gdLst/>
              <a:ahLst/>
              <a:cxnLst/>
              <a:rect l="l" t="t" r="r" b="b"/>
              <a:pathLst>
                <a:path w="1881641" h="1167493" extrusionOk="0">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grpSp>
      <p:sp>
        <p:nvSpPr>
          <p:cNvPr id="103" name="Google Shape;103;p9"/>
          <p:cNvSpPr/>
          <p:nvPr/>
        </p:nvSpPr>
        <p:spPr>
          <a:xfrm>
            <a:off x="0" y="-1"/>
            <a:ext cx="1167493" cy="1167493"/>
          </a:xfrm>
          <a:custGeom>
            <a:avLst/>
            <a:gdLst/>
            <a:ahLst/>
            <a:cxnLst/>
            <a:rect l="l" t="t" r="r" b="b"/>
            <a:pathLst>
              <a:path w="862693" h="862693" extrusionOk="0">
                <a:moveTo>
                  <a:pt x="0" y="0"/>
                </a:moveTo>
                <a:lnTo>
                  <a:pt x="862693" y="0"/>
                </a:lnTo>
                <a:cubicBezTo>
                  <a:pt x="862693" y="476453"/>
                  <a:pt x="476452" y="862693"/>
                  <a:pt x="0" y="862693"/>
                </a:cubicBezTo>
                <a:lnTo>
                  <a:pt x="0" y="0"/>
                </a:lnTo>
                <a:close/>
              </a:path>
            </a:pathLst>
          </a:custGeom>
          <a:solidFill>
            <a:schemeClr val="accent3"/>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4" name="Google Shape;104;p9"/>
          <p:cNvSpPr/>
          <p:nvPr/>
        </p:nvSpPr>
        <p:spPr>
          <a:xfrm>
            <a:off x="10228215" y="-1"/>
            <a:ext cx="1963787" cy="3178856"/>
          </a:xfrm>
          <a:custGeom>
            <a:avLst/>
            <a:gdLst/>
            <a:ahLst/>
            <a:cxnLst/>
            <a:rect l="l" t="t" r="r" b="b"/>
            <a:pathLst>
              <a:path w="1963787" h="3178856" extrusionOk="0">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solidFill>
            <a:schemeClr val="accent1"/>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Tree>
    <p:extLst>
      <p:ext uri="{BB962C8B-B14F-4D97-AF65-F5344CB8AC3E}">
        <p14:creationId xmlns:p14="http://schemas.microsoft.com/office/powerpoint/2010/main" val="3285360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heme" Target="../theme/theme1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slideLayout" Target="../slideLayouts/slideLayout1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843545162"/>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6.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xml"/><Relationship Id="rId1" Type="http://schemas.openxmlformats.org/officeDocument/2006/relationships/slideLayout" Target="../slideLayouts/slideLayout117.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120.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117.xml"/></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West Manor  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i="1" dirty="0"/>
              <a:t>To be presented to GO Team </a:t>
            </a:r>
            <a:r>
              <a:rPr lang="en-US" sz="1600" b="1" i="1" dirty="0">
                <a:solidFill>
                  <a:schemeClr val="accent4"/>
                </a:solidFill>
              </a:rPr>
              <a:t>BEFORE</a:t>
            </a:r>
            <a:r>
              <a:rPr lang="en-US" sz="1600" i="1" dirty="0"/>
              <a:t> the school staffing conference</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a:t>
            </a:fld>
            <a:endParaRPr lang="en-US"/>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3401340435"/>
              </p:ext>
            </p:extLst>
          </p:nvPr>
        </p:nvGraphicFramePr>
        <p:xfrm>
          <a:off x="3640678" y="1240623"/>
          <a:ext cx="8094122" cy="4314899"/>
        </p:xfrm>
        <a:graphic>
          <a:graphicData uri="http://schemas.openxmlformats.org/drawingml/2006/table">
            <a:tbl>
              <a:tblPr firstRow="1" bandRow="1">
                <a:tableStyleId>{F5AB1C69-6EDB-4FF4-983F-18BD219EF322}</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200" dirty="0"/>
                        <a:t>Increase parental engagement and student attendance </a:t>
                      </a:r>
                    </a:p>
                  </a:txBody>
                  <a:tcPr marL="68580" marR="68580" marT="34290" marB="34290" anchor="ctr"/>
                </a:tc>
                <a:tc>
                  <a:txBody>
                    <a:bodyPr/>
                    <a:lstStyle/>
                    <a:p>
                      <a:r>
                        <a:rPr lang="en-US" sz="1200" dirty="0"/>
                        <a:t>Whole child</a:t>
                      </a:r>
                    </a:p>
                  </a:txBody>
                  <a:tcPr marL="68580" marR="68580" marT="34290" marB="34290" anchor="ctr"/>
                </a:tc>
                <a:tc>
                  <a:txBody>
                    <a:bodyPr/>
                    <a:lstStyle/>
                    <a:p>
                      <a:r>
                        <a:rPr lang="en-US" sz="1200" dirty="0"/>
                        <a:t>Provide incentives for attendance and participation in school activities</a:t>
                      </a:r>
                    </a:p>
                  </a:txBody>
                  <a:tcPr marL="68580" marR="68580" marT="34290" marB="34290" anchor="ctr"/>
                </a:tc>
                <a:tc>
                  <a:txBody>
                    <a:bodyPr/>
                    <a:lstStyle/>
                    <a:p>
                      <a:r>
                        <a:rPr lang="en-US" sz="1200" dirty="0"/>
                        <a:t>Purchase incentives for students meeting attendance target</a:t>
                      </a:r>
                    </a:p>
                  </a:txBody>
                  <a:tcPr marL="68580" marR="68580" marT="34290" marB="34290" anchor="ctr"/>
                </a:tc>
                <a:tc>
                  <a:txBody>
                    <a:bodyPr/>
                    <a:lstStyle/>
                    <a:p>
                      <a:r>
                        <a:rPr lang="en-US" sz="1200" dirty="0"/>
                        <a:t>6,000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10</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Title I Holdback &amp; Family Engagement Funds</a:t>
            </a:r>
            <a:endParaRPr lang="en-US" sz="2000" b="1">
              <a:solidFill>
                <a:prstClr val="black"/>
              </a:solidFill>
              <a:latin typeface="Century Schoolbook" panose="02040604050505020304"/>
            </a:endParaRPr>
          </a:p>
        </p:txBody>
      </p:sp>
    </p:spTree>
    <p:extLst>
      <p:ext uri="{BB962C8B-B14F-4D97-AF65-F5344CB8AC3E}">
        <p14:creationId xmlns:p14="http://schemas.microsoft.com/office/powerpoint/2010/main" val="564912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309826435"/>
              </p:ext>
            </p:extLst>
          </p:nvPr>
        </p:nvGraphicFramePr>
        <p:xfrm>
          <a:off x="3640678" y="1240623"/>
          <a:ext cx="8094122" cy="5009457"/>
        </p:xfrm>
        <a:graphic>
          <a:graphicData uri="http://schemas.openxmlformats.org/drawingml/2006/table">
            <a:tbl>
              <a:tblPr firstRow="1" bandRow="1">
                <a:tableStyleId>{7DF18680-E054-41AD-8BC1-D1AEF772440D}</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200" dirty="0"/>
                        <a:t>Keep class sizes small to increase direct instruction </a:t>
                      </a:r>
                    </a:p>
                  </a:txBody>
                  <a:tcPr marL="68580" marR="68580" marT="34290" marB="34290" anchor="ctr"/>
                </a:tc>
                <a:tc>
                  <a:txBody>
                    <a:bodyPr/>
                    <a:lstStyle/>
                    <a:p>
                      <a:r>
                        <a:rPr lang="en-US" sz="1200" dirty="0"/>
                        <a:t>Curriculum and instruction Data Personalized instruction</a:t>
                      </a:r>
                    </a:p>
                  </a:txBody>
                  <a:tcPr marL="68580" marR="68580" marT="34290" marB="34290" anchor="ctr"/>
                </a:tc>
                <a:tc>
                  <a:txBody>
                    <a:bodyPr/>
                    <a:lstStyle/>
                    <a:p>
                      <a:r>
                        <a:rPr lang="en-US" sz="1200" dirty="0"/>
                        <a:t>Small class sizes allow for individual attention to student needs and time to forces on individual gaps</a:t>
                      </a:r>
                    </a:p>
                  </a:txBody>
                  <a:tcPr marL="68580" marR="68580" marT="34290" marB="34290" anchor="ctr"/>
                </a:tc>
                <a:tc>
                  <a:txBody>
                    <a:bodyPr/>
                    <a:lstStyle/>
                    <a:p>
                      <a:r>
                        <a:rPr lang="en-US" sz="1200" dirty="0"/>
                        <a:t>Hire a Teacher to decrease class size on large grade level</a:t>
                      </a:r>
                    </a:p>
                  </a:txBody>
                  <a:tcPr marL="68580" marR="68580" marT="34290" marB="34290" anchor="ctr"/>
                </a:tc>
                <a:tc>
                  <a:txBody>
                    <a:bodyPr/>
                    <a:lstStyle/>
                    <a:p>
                      <a:r>
                        <a:rPr lang="en-US" sz="1200" dirty="0"/>
                        <a:t>109,000</a:t>
                      </a:r>
                    </a:p>
                  </a:txBody>
                  <a:tcPr marL="68580" marR="68580" marT="34290" marB="34290" anchor="ctr"/>
                </a:tc>
                <a:extLst>
                  <a:ext uri="{0D108BD9-81ED-4DB2-BD59-A6C34878D82A}">
                    <a16:rowId xmlns:a16="http://schemas.microsoft.com/office/drawing/2014/main" val="10002"/>
                  </a:ext>
                </a:extLst>
              </a:tr>
              <a:tr h="361381">
                <a:tc>
                  <a:txBody>
                    <a:bodyPr/>
                    <a:lstStyle/>
                    <a:p>
                      <a:r>
                        <a:rPr lang="en-US" sz="1200" dirty="0"/>
                        <a:t>Increase student achievement</a:t>
                      </a:r>
                    </a:p>
                  </a:txBody>
                  <a:tcPr marL="68580" marR="68580" marT="34290" marB="34290" anchor="ctr"/>
                </a:tc>
                <a:tc>
                  <a:txBody>
                    <a:bodyPr/>
                    <a:lstStyle/>
                    <a:p>
                      <a:r>
                        <a:rPr lang="en-US" sz="1200" dirty="0"/>
                        <a:t>Curriculum and instruction Personalized instruction</a:t>
                      </a:r>
                    </a:p>
                  </a:txBody>
                  <a:tcPr marL="68580" marR="68580" marT="34290" marB="34290" anchor="ctr"/>
                </a:tc>
                <a:tc>
                  <a:txBody>
                    <a:bodyPr/>
                    <a:lstStyle/>
                    <a:p>
                      <a:r>
                        <a:rPr lang="en-US" sz="1200" dirty="0"/>
                        <a:t>Implement I Ready learning Paths for students</a:t>
                      </a:r>
                    </a:p>
                  </a:txBody>
                  <a:tcPr marL="68580" marR="68580" marT="34290" marB="34290" anchor="ctr"/>
                </a:tc>
                <a:tc>
                  <a:txBody>
                    <a:bodyPr/>
                    <a:lstStyle/>
                    <a:p>
                      <a:r>
                        <a:rPr lang="en-US" sz="1200" dirty="0"/>
                        <a:t>Purchase I Ready web-based program and resources</a:t>
                      </a:r>
                    </a:p>
                  </a:txBody>
                  <a:tcPr marL="68580" marR="68580" marT="34290" marB="34290" anchor="ctr"/>
                </a:tc>
                <a:tc>
                  <a:txBody>
                    <a:bodyPr/>
                    <a:lstStyle/>
                    <a:p>
                      <a:r>
                        <a:rPr lang="en-US" sz="1200" dirty="0"/>
                        <a:t>16000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1200" dirty="0"/>
                        <a:t>Address student gaps in instruction due to the pandemic </a:t>
                      </a:r>
                    </a:p>
                  </a:txBody>
                  <a:tcPr marL="68580" marR="68580" marT="34290" marB="34290" anchor="ctr"/>
                </a:tc>
                <a:tc>
                  <a:txBody>
                    <a:bodyPr/>
                    <a:lstStyle/>
                    <a:p>
                      <a:r>
                        <a:rPr lang="en-US" sz="1200" dirty="0"/>
                        <a:t>Curriculum and instruction Data Personalized instruction</a:t>
                      </a:r>
                    </a:p>
                  </a:txBody>
                  <a:tcPr marL="68580" marR="68580" marT="34290" marB="34290" anchor="ctr"/>
                </a:tc>
                <a:tc>
                  <a:txBody>
                    <a:bodyPr/>
                    <a:lstStyle/>
                    <a:p>
                      <a:r>
                        <a:rPr lang="en-US" sz="1200" dirty="0"/>
                        <a:t>Implement Student Support Program with Fidelity</a:t>
                      </a:r>
                    </a:p>
                  </a:txBody>
                  <a:tcPr marL="68580" marR="68580" marT="34290" marB="34290" anchor="ctr"/>
                </a:tc>
                <a:tc>
                  <a:txBody>
                    <a:bodyPr/>
                    <a:lstStyle/>
                    <a:p>
                      <a:r>
                        <a:rPr lang="en-US" sz="1200" dirty="0"/>
                        <a:t>Increase SST Teachers from half time to full time employment </a:t>
                      </a:r>
                    </a:p>
                  </a:txBody>
                  <a:tcPr marL="68580" marR="68580" marT="34290" marB="34290" anchor="ctr"/>
                </a:tc>
                <a:tc>
                  <a:txBody>
                    <a:bodyPr/>
                    <a:lstStyle/>
                    <a:p>
                      <a:r>
                        <a:rPr lang="en-US" sz="1200" dirty="0"/>
                        <a:t>49,000</a:t>
                      </a:r>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rtlCol="0">
            <a:spAutoFit/>
          </a:bodyPr>
          <a:lstStyle/>
          <a:p>
            <a:pPr algn="ctr">
              <a:defRPr/>
            </a:pPr>
            <a:r>
              <a:rPr lang="en-US" sz="2000" b="1">
                <a:latin typeface="Century Schoolbook" panose="02040604050505020304" pitchFamily="18" charset="0"/>
              </a:rPr>
              <a:t>Plan for FY24 CARES Allocation</a:t>
            </a:r>
            <a:endParaRPr lang="en-US" sz="2000" b="1">
              <a:solidFill>
                <a:prstClr val="black"/>
              </a:solidFill>
              <a:latin typeface="Century Schoolbook" panose="02040604050505020304"/>
            </a:endParaRPr>
          </a:p>
        </p:txBody>
      </p:sp>
    </p:spTree>
    <p:extLst>
      <p:ext uri="{BB962C8B-B14F-4D97-AF65-F5344CB8AC3E}">
        <p14:creationId xmlns:p14="http://schemas.microsoft.com/office/powerpoint/2010/main" val="909445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257044"/>
            <a:ext cx="8229600" cy="602055"/>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400" i="1" dirty="0">
                <a:solidFill>
                  <a:sysClr val="windowText" lastClr="000000"/>
                </a:solidFill>
                <a:latin typeface="Calibri"/>
              </a:rPr>
              <a:t>*Based on Current Allocation of School Budget</a:t>
            </a:r>
          </a:p>
          <a:p>
            <a:pPr>
              <a:defRPr/>
            </a:pPr>
            <a:endParaRPr lang="en-US" dirty="0">
              <a:solidFill>
                <a:sysClr val="windowText" lastClr="000000"/>
              </a:solidFill>
              <a:latin typeface="Calibri"/>
            </a:endParaRPr>
          </a:p>
        </p:txBody>
      </p:sp>
      <p:sp>
        <p:nvSpPr>
          <p:cNvPr id="3" name="Slide Number Placeholder 2"/>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graphicFrame>
        <p:nvGraphicFramePr>
          <p:cNvPr id="6" name="Table 5">
            <a:extLst>
              <a:ext uri="{FF2B5EF4-FFF2-40B4-BE49-F238E27FC236}">
                <a16:creationId xmlns:a16="http://schemas.microsoft.com/office/drawing/2014/main" id="{74672CB3-A75E-B330-4086-667A87F1ED70}"/>
              </a:ext>
            </a:extLst>
          </p:cNvPr>
          <p:cNvGraphicFramePr>
            <a:graphicFrameLocks noGrp="1"/>
          </p:cNvGraphicFramePr>
          <p:nvPr>
            <p:extLst>
              <p:ext uri="{D42A27DB-BD31-4B8C-83A1-F6EECF244321}">
                <p14:modId xmlns:p14="http://schemas.microsoft.com/office/powerpoint/2010/main" val="2295025444"/>
              </p:ext>
            </p:extLst>
          </p:nvPr>
        </p:nvGraphicFramePr>
        <p:xfrm>
          <a:off x="2565887" y="594360"/>
          <a:ext cx="5880100" cy="1560195"/>
        </p:xfrm>
        <a:graphic>
          <a:graphicData uri="http://schemas.openxmlformats.org/drawingml/2006/table">
            <a:tbl>
              <a:tblPr/>
              <a:tblGrid>
                <a:gridCol w="2944810">
                  <a:extLst>
                    <a:ext uri="{9D8B030D-6E8A-4147-A177-3AD203B41FA5}">
                      <a16:colId xmlns:a16="http://schemas.microsoft.com/office/drawing/2014/main" val="3068898363"/>
                    </a:ext>
                  </a:extLst>
                </a:gridCol>
                <a:gridCol w="2347711">
                  <a:extLst>
                    <a:ext uri="{9D8B030D-6E8A-4147-A177-3AD203B41FA5}">
                      <a16:colId xmlns:a16="http://schemas.microsoft.com/office/drawing/2014/main" val="1240989943"/>
                    </a:ext>
                  </a:extLst>
                </a:gridCol>
                <a:gridCol w="587579">
                  <a:extLst>
                    <a:ext uri="{9D8B030D-6E8A-4147-A177-3AD203B41FA5}">
                      <a16:colId xmlns:a16="http://schemas.microsoft.com/office/drawing/2014/main" val="940462207"/>
                    </a:ext>
                  </a:extLst>
                </a:gridCol>
              </a:tblGrid>
              <a:tr h="176176">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147574672"/>
                  </a:ext>
                </a:extLst>
              </a:tr>
              <a:tr h="176176">
                <a:tc>
                  <a:txBody>
                    <a:bodyPr/>
                    <a:lstStyle/>
                    <a:p>
                      <a:pPr algn="l" fontAlgn="t"/>
                      <a:r>
                        <a:rPr lang="en-US" sz="1100" b="1" i="0" u="none" strike="noStrike">
                          <a:solidFill>
                            <a:srgbClr val="000000"/>
                          </a:solidFill>
                          <a:effectLst/>
                          <a:latin typeface="Calibri" panose="020F0502020204030204" pitchFamily="34" charset="0"/>
                        </a:rPr>
                        <a:t>School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West Manor Elementary School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6071727"/>
                  </a:ext>
                </a:extLst>
              </a:tr>
              <a:tr h="176176">
                <a:tc>
                  <a:txBody>
                    <a:bodyPr/>
                    <a:lstStyle/>
                    <a:p>
                      <a:pPr algn="l" fontAlgn="t"/>
                      <a:r>
                        <a:rPr lang="en-US" sz="1100" b="1" i="0" u="none" strike="noStrike">
                          <a:solidFill>
                            <a:srgbClr val="000000"/>
                          </a:solidFill>
                          <a:effectLst/>
                          <a:latin typeface="Calibri" panose="020F0502020204030204" pitchFamily="34" charset="0"/>
                        </a:rPr>
                        <a:t>Location</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2569</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674654744"/>
                  </a:ext>
                </a:extLst>
              </a:tr>
              <a:tr h="176176">
                <a:tc>
                  <a:txBody>
                    <a:bodyPr/>
                    <a:lstStyle/>
                    <a:p>
                      <a:pPr algn="l" fontAlgn="t"/>
                      <a:r>
                        <a:rPr lang="en-US" sz="1100" b="1" i="0" u="none" strike="noStrike">
                          <a:solidFill>
                            <a:srgbClr val="000000"/>
                          </a:solidFill>
                          <a:effectLst/>
                          <a:latin typeface="Calibri" panose="020F0502020204030204" pitchFamily="34" charset="0"/>
                        </a:rPr>
                        <a:t>Level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382445406"/>
                  </a:ext>
                </a:extLst>
              </a:tr>
              <a:tr h="176176">
                <a:tc>
                  <a:txBody>
                    <a:bodyPr/>
                    <a:lstStyle/>
                    <a:p>
                      <a:pPr algn="l" fontAlgn="t"/>
                      <a:r>
                        <a:rPr lang="en-US" sz="1100" b="1" i="0" u="none" strike="noStrike">
                          <a:solidFill>
                            <a:srgbClr val="000000"/>
                          </a:solidFill>
                          <a:effectLst/>
                          <a:latin typeface="Calibri" panose="020F0502020204030204" pitchFamily="34" charset="0"/>
                        </a:rPr>
                        <a:t>Principal</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Reginald Lawrence</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95542562"/>
                  </a:ext>
                </a:extLst>
              </a:tr>
              <a:tr h="176176">
                <a:tc>
                  <a:txBody>
                    <a:bodyPr/>
                    <a:lstStyle/>
                    <a:p>
                      <a:pPr algn="l" fontAlgn="t"/>
                      <a:r>
                        <a:rPr lang="en-US" sz="1100" b="1" i="0" u="none" strike="noStrike">
                          <a:solidFill>
                            <a:srgbClr val="000000"/>
                          </a:solidFill>
                          <a:effectLst/>
                          <a:latin typeface="Calibri" panose="020F0502020204030204" pitchFamily="34" charset="0"/>
                        </a:rPr>
                        <a:t>Projected Enrollment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effectLst/>
                          <a:latin typeface="Calibri" panose="020F0502020204030204" pitchFamily="34" charset="0"/>
                        </a:rPr>
                        <a:t>266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6806523"/>
                  </a:ext>
                </a:extLst>
              </a:tr>
              <a:tr h="176176">
                <a:tc>
                  <a:txBody>
                    <a:bodyPr/>
                    <a:lstStyle/>
                    <a:p>
                      <a:pPr algn="l" fontAlgn="t"/>
                      <a:r>
                        <a:rPr lang="en-US" sz="1100" b="1" i="0" u="none" strike="noStrike">
                          <a:solidFill>
                            <a:srgbClr val="000000"/>
                          </a:solidFill>
                          <a:effectLst/>
                          <a:latin typeface="Calibri" panose="020F0502020204030204" pitchFamily="34" charset="0"/>
                        </a:rPr>
                        <a:t>Total Budget</a:t>
                      </a:r>
                    </a:p>
                  </a:txBody>
                  <a:tcPr marL="9525" marR="9525" marT="9525">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100" b="0" i="0" u="none" strike="noStrike">
                          <a:effectLst/>
                          <a:latin typeface="Calibri" panose="020F0502020204030204" pitchFamily="34" charset="0"/>
                        </a:rPr>
                        <a:t>$4,132,707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000" b="0" i="0" u="none" strike="noStrike" dirty="0">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8224194"/>
                  </a:ext>
                </a:extLst>
              </a:tr>
            </a:tbl>
          </a:graphicData>
        </a:graphic>
      </p:graphicFrame>
      <p:graphicFrame>
        <p:nvGraphicFramePr>
          <p:cNvPr id="7" name="Table 6">
            <a:extLst>
              <a:ext uri="{FF2B5EF4-FFF2-40B4-BE49-F238E27FC236}">
                <a16:creationId xmlns:a16="http://schemas.microsoft.com/office/drawing/2014/main" id="{F0F936E2-44F4-66FE-857F-2FA14A4A10CC}"/>
              </a:ext>
            </a:extLst>
          </p:cNvPr>
          <p:cNvGraphicFramePr>
            <a:graphicFrameLocks noGrp="1"/>
          </p:cNvGraphicFramePr>
          <p:nvPr>
            <p:extLst>
              <p:ext uri="{D42A27DB-BD31-4B8C-83A1-F6EECF244321}">
                <p14:modId xmlns:p14="http://schemas.microsoft.com/office/powerpoint/2010/main" val="3937942225"/>
              </p:ext>
            </p:extLst>
          </p:nvPr>
        </p:nvGraphicFramePr>
        <p:xfrm>
          <a:off x="2576514" y="2491871"/>
          <a:ext cx="6522219" cy="2768309"/>
        </p:xfrm>
        <a:graphic>
          <a:graphicData uri="http://schemas.openxmlformats.org/drawingml/2006/table">
            <a:tbl>
              <a:tblPr/>
              <a:tblGrid>
                <a:gridCol w="761121">
                  <a:extLst>
                    <a:ext uri="{9D8B030D-6E8A-4147-A177-3AD203B41FA5}">
                      <a16:colId xmlns:a16="http://schemas.microsoft.com/office/drawing/2014/main" val="1512991191"/>
                    </a:ext>
                  </a:extLst>
                </a:gridCol>
                <a:gridCol w="2096010">
                  <a:extLst>
                    <a:ext uri="{9D8B030D-6E8A-4147-A177-3AD203B41FA5}">
                      <a16:colId xmlns:a16="http://schemas.microsoft.com/office/drawing/2014/main" val="4293451344"/>
                    </a:ext>
                  </a:extLst>
                </a:gridCol>
                <a:gridCol w="749411">
                  <a:extLst>
                    <a:ext uri="{9D8B030D-6E8A-4147-A177-3AD203B41FA5}">
                      <a16:colId xmlns:a16="http://schemas.microsoft.com/office/drawing/2014/main" val="2595423352"/>
                    </a:ext>
                  </a:extLst>
                </a:gridCol>
                <a:gridCol w="1182664">
                  <a:extLst>
                    <a:ext uri="{9D8B030D-6E8A-4147-A177-3AD203B41FA5}">
                      <a16:colId xmlns:a16="http://schemas.microsoft.com/office/drawing/2014/main" val="2103848820"/>
                    </a:ext>
                  </a:extLst>
                </a:gridCol>
                <a:gridCol w="1182664">
                  <a:extLst>
                    <a:ext uri="{9D8B030D-6E8A-4147-A177-3AD203B41FA5}">
                      <a16:colId xmlns:a16="http://schemas.microsoft.com/office/drawing/2014/main" val="2856843961"/>
                    </a:ext>
                  </a:extLst>
                </a:gridCol>
                <a:gridCol w="550349">
                  <a:extLst>
                    <a:ext uri="{9D8B030D-6E8A-4147-A177-3AD203B41FA5}">
                      <a16:colId xmlns:a16="http://schemas.microsoft.com/office/drawing/2014/main" val="1592666802"/>
                    </a:ext>
                  </a:extLst>
                </a:gridCol>
              </a:tblGrid>
              <a:tr h="271267">
                <a:tc>
                  <a:txBody>
                    <a:bodyPr/>
                    <a:lstStyle/>
                    <a:p>
                      <a:pPr algn="ctr" fontAlgn="b"/>
                      <a:r>
                        <a:rPr lang="en-US" sz="1100" b="1" i="0" u="none" strike="noStrike">
                          <a:solidFill>
                            <a:srgbClr val="000000"/>
                          </a:solidFill>
                          <a:effectLst/>
                          <a:latin typeface="Calibri" panose="020F0502020204030204" pitchFamily="34" charset="0"/>
                        </a:rPr>
                        <a:t>Account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Account Description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FTE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Budget</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ctr" fontAlgn="b"/>
                      <a:r>
                        <a:rPr lang="en-US" sz="1100" b="1" i="0" u="none" strike="noStrike">
                          <a:solidFill>
                            <a:srgbClr val="000000"/>
                          </a:solidFill>
                          <a:effectLst/>
                          <a:latin typeface="Calibri" panose="020F0502020204030204" pitchFamily="34" charset="0"/>
                        </a:rPr>
                        <a:t>Per Pupil</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2489212"/>
                  </a:ext>
                </a:extLst>
              </a:tr>
              <a:tr h="271267">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07604620"/>
                  </a:ext>
                </a:extLst>
              </a:tr>
              <a:tr h="252718">
                <a:tc>
                  <a:txBody>
                    <a:bodyPr/>
                    <a:lstStyle/>
                    <a:p>
                      <a:pPr algn="r" fontAlgn="b"/>
                      <a:r>
                        <a:rPr lang="en-US" sz="1000" b="0" i="0" u="none" strike="noStrike">
                          <a:effectLst/>
                          <a:latin typeface="Arial" panose="020B0604020202020204" pitchFamily="34" charset="0"/>
                        </a:rPr>
                        <a:t>1000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26.05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$2,614,474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$9,829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66922991"/>
                  </a:ext>
                </a:extLst>
              </a:tr>
              <a:tr h="252718">
                <a:tc>
                  <a:txBody>
                    <a:bodyPr/>
                    <a:lstStyle/>
                    <a:p>
                      <a:pPr algn="r" fontAlgn="b"/>
                      <a:r>
                        <a:rPr lang="en-US" sz="1000" b="0" i="0" u="none" strike="noStrike">
                          <a:effectLst/>
                          <a:latin typeface="Arial" panose="020B0604020202020204" pitchFamily="34" charset="0"/>
                        </a:rPr>
                        <a:t>2100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Pupil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3.75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$305,936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$1,150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101086570"/>
                  </a:ext>
                </a:extLst>
              </a:tr>
              <a:tr h="438200">
                <a:tc>
                  <a:txBody>
                    <a:bodyPr/>
                    <a:lstStyle/>
                    <a:p>
                      <a:pPr algn="r" fontAlgn="b"/>
                      <a:r>
                        <a:rPr lang="en-US" sz="1000" b="0" i="0" u="none" strike="noStrike">
                          <a:effectLst/>
                          <a:latin typeface="Arial" panose="020B0604020202020204" pitchFamily="34" charset="0"/>
                        </a:rPr>
                        <a:t>2210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Improvement of Instructional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2.00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$228,285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$858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28635300"/>
                  </a:ext>
                </a:extLst>
              </a:tr>
              <a:tr h="252718">
                <a:tc>
                  <a:txBody>
                    <a:bodyPr/>
                    <a:lstStyle/>
                    <a:p>
                      <a:pPr algn="r" fontAlgn="b"/>
                      <a:r>
                        <a:rPr lang="en-US" sz="1000" b="0" i="0" u="none" strike="noStrike">
                          <a:effectLst/>
                          <a:latin typeface="Arial" panose="020B0604020202020204" pitchFamily="34" charset="0"/>
                        </a:rPr>
                        <a:t>2213</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Instructional Staff Training</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76411041"/>
                  </a:ext>
                </a:extLst>
              </a:tr>
              <a:tr h="252718">
                <a:tc>
                  <a:txBody>
                    <a:bodyPr/>
                    <a:lstStyle/>
                    <a:p>
                      <a:pPr algn="r" fontAlgn="b"/>
                      <a:r>
                        <a:rPr lang="en-US" sz="1000" b="0" i="0" u="none" strike="noStrike">
                          <a:effectLst/>
                          <a:latin typeface="Arial" panose="020B0604020202020204" pitchFamily="34" charset="0"/>
                        </a:rPr>
                        <a:t>2220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Educational Media Services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$106,646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$401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43008165"/>
                  </a:ext>
                </a:extLst>
              </a:tr>
              <a:tr h="252718">
                <a:tc>
                  <a:txBody>
                    <a:bodyPr/>
                    <a:lstStyle/>
                    <a:p>
                      <a:pPr algn="r" fontAlgn="b"/>
                      <a:r>
                        <a:rPr lang="en-US" sz="1000" b="0" i="0" u="none" strike="noStrike">
                          <a:effectLst/>
                          <a:latin typeface="Arial" panose="020B0604020202020204" pitchFamily="34" charset="0"/>
                        </a:rPr>
                        <a:t>2400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School Administration</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3.00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$377,374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$1,419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14522361"/>
                  </a:ext>
                </a:extLst>
              </a:tr>
              <a:tr h="252718">
                <a:tc>
                  <a:txBody>
                    <a:bodyPr/>
                    <a:lstStyle/>
                    <a:p>
                      <a:pPr algn="r" fontAlgn="b"/>
                      <a:r>
                        <a:rPr lang="en-US" sz="1000" b="0" i="0" u="none" strike="noStrike">
                          <a:effectLst/>
                          <a:latin typeface="Arial" panose="020B0604020202020204" pitchFamily="34" charset="0"/>
                        </a:rPr>
                        <a:t>2600</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effectLst/>
                          <a:latin typeface="Arial" panose="020B0604020202020204" pitchFamily="34" charset="0"/>
                        </a:rPr>
                        <a:t>Maintenance &amp; Operations</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1.50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000" b="0" i="0" u="none" strike="noStrike">
                          <a:effectLst/>
                          <a:latin typeface="Arial" panose="020B0604020202020204" pitchFamily="34" charset="0"/>
                        </a:rPr>
                        <a:t> $84,674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0" i="0" u="none" strike="noStrike">
                          <a:effectLst/>
                          <a:latin typeface="Arial" panose="020B0604020202020204" pitchFamily="34" charset="0"/>
                        </a:rPr>
                        <a:t> $318 </a:t>
                      </a:r>
                    </a:p>
                  </a:txBody>
                  <a:tcPr marL="9525" marR="9525" marT="9525"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effectLst/>
                        <a:latin typeface="Arial" panose="020B0604020202020204" pitchFamily="34" charset="0"/>
                      </a:endParaRPr>
                    </a:p>
                  </a:txBody>
                  <a:tcPr marL="9525" marR="9525" marT="9525"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4326487"/>
                  </a:ext>
                </a:extLst>
              </a:tr>
              <a:tr h="271267">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b"/>
                      <a:endParaRPr lang="en-US" sz="1100" b="1" i="0" u="none" strike="noStrike">
                        <a:solidFill>
                          <a:srgbClr val="000000"/>
                        </a:solidFill>
                        <a:effectLst/>
                        <a:latin typeface="Calibri" panose="020F050202020403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000" b="0" i="0" u="none" strike="noStrike" dirty="0">
                        <a:effectLst/>
                        <a:latin typeface="Arial" panose="020B0604020202020204" pitchFamily="34" charset="0"/>
                      </a:endParaRPr>
                    </a:p>
                  </a:txBody>
                  <a:tcPr marL="9525" marR="9525" marT="9525" anchor="b">
                    <a:lnL>
                      <a:noFill/>
                    </a:lnL>
                    <a:lnR>
                      <a:noFill/>
                    </a:lnR>
                    <a:lnT>
                      <a:noFill/>
                    </a:lnT>
                    <a:lnB>
                      <a:noFill/>
                    </a:lnB>
                  </a:tcPr>
                </a:tc>
                <a:extLst>
                  <a:ext uri="{0D108BD9-81ED-4DB2-BD59-A6C34878D82A}">
                    <a16:rowId xmlns:a16="http://schemas.microsoft.com/office/drawing/2014/main" val="909622892"/>
                  </a:ext>
                </a:extLst>
              </a:tr>
            </a:tbl>
          </a:graphicData>
        </a:graphic>
      </p:graphicFrame>
    </p:spTree>
    <p:extLst>
      <p:ext uri="{BB962C8B-B14F-4D97-AF65-F5344CB8AC3E}">
        <p14:creationId xmlns:p14="http://schemas.microsoft.com/office/powerpoint/2010/main" val="1129150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dirty="0">
                <a:solidFill>
                  <a:sysClr val="windowText" lastClr="000000"/>
                </a:solidFill>
                <a:latin typeface="Calibri"/>
              </a:rPr>
              <a:t>Budget by Function </a:t>
            </a:r>
          </a:p>
          <a:p>
            <a:pPr>
              <a:defRPr/>
            </a:pPr>
            <a:r>
              <a:rPr lang="en-US" sz="3600" i="1" dirty="0">
                <a:solidFill>
                  <a:sysClr val="windowText" lastClr="000000"/>
                </a:solidFill>
                <a:latin typeface="Calibri"/>
              </a:rPr>
              <a:t>*Based on Current Allocation of School Budget</a:t>
            </a:r>
          </a:p>
        </p:txBody>
      </p:sp>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pic>
        <p:nvPicPr>
          <p:cNvPr id="2049" name="Picture 1">
            <a:extLst>
              <a:ext uri="{FF2B5EF4-FFF2-40B4-BE49-F238E27FC236}">
                <a16:creationId xmlns:a16="http://schemas.microsoft.com/office/drawing/2014/main" id="{1FF492B7-E35B-8D1C-94C2-F60750DB8D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796" y="1357312"/>
            <a:ext cx="6486525" cy="414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82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14</a:t>
            </a:fld>
            <a:endParaRPr lang="en-US"/>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extLst>
              <p:ext uri="{D42A27DB-BD31-4B8C-83A1-F6EECF244321}">
                <p14:modId xmlns:p14="http://schemas.microsoft.com/office/powerpoint/2010/main" val="3196917409"/>
              </p:ext>
            </p:extLst>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fld id="{00000000-1234-1234-1234-123412341234}" type="slidenum">
              <a:rPr lang="en-US">
                <a:solidFill>
                  <a:srgbClr val="0083A9"/>
                </a:solidFill>
              </a:rPr>
              <a:pPr/>
              <a:t>15</a:t>
            </a:fld>
            <a:endParaRPr>
              <a:solidFill>
                <a:srgbClr val="0083A9"/>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099"/>
        <p:cNvGrpSpPr/>
        <p:nvPr/>
      </p:nvGrpSpPr>
      <p:grpSpPr>
        <a:xfrm>
          <a:off x="0" y="0"/>
          <a:ext cx="0" cy="0"/>
          <a:chOff x="0" y="0"/>
          <a:chExt cx="0" cy="0"/>
        </a:xfrm>
      </p:grpSpPr>
      <p:sp>
        <p:nvSpPr>
          <p:cNvPr id="1100" name="Google Shape;1100;p143"/>
          <p:cNvSpPr txBox="1">
            <a:spLocks noGrp="1"/>
          </p:cNvSpPr>
          <p:nvPr>
            <p:ph type="ctrTitle"/>
          </p:nvPr>
        </p:nvSpPr>
        <p:spPr>
          <a:xfrm>
            <a:off x="2399621" y="1699022"/>
            <a:ext cx="4665209" cy="1790700"/>
          </a:xfrm>
          <a:prstGeom prst="rect">
            <a:avLst/>
          </a:prstGeom>
          <a:noFill/>
          <a:ln>
            <a:noFill/>
          </a:ln>
        </p:spPr>
        <p:txBody>
          <a:bodyPr spcFirstLastPara="1" vert="horz" wrap="square" lIns="68569" tIns="34275" rIns="68569" bIns="34275" rtlCol="0" anchor="b" anchorCtr="0">
            <a:noAutofit/>
          </a:bodyPr>
          <a:lstStyle/>
          <a:p>
            <a:r>
              <a:rPr lang="en-US"/>
              <a:t>Thank you</a:t>
            </a:r>
            <a:endParaRPr/>
          </a:p>
        </p:txBody>
      </p:sp>
      <p:sp>
        <p:nvSpPr>
          <p:cNvPr id="1101" name="Google Shape;1101;p143"/>
          <p:cNvSpPr txBox="1">
            <a:spLocks noGrp="1"/>
          </p:cNvSpPr>
          <p:nvPr>
            <p:ph type="sldNum" idx="4294967295"/>
          </p:nvPr>
        </p:nvSpPr>
        <p:spPr>
          <a:xfrm>
            <a:off x="10029826" y="5624513"/>
            <a:ext cx="638175" cy="273844"/>
          </a:xfrm>
          <a:prstGeom prst="rect">
            <a:avLst/>
          </a:prstGeom>
          <a:noFill/>
          <a:ln>
            <a:noFill/>
          </a:ln>
        </p:spPr>
        <p:txBody>
          <a:bodyPr spcFirstLastPara="1" vert="horz" wrap="square" lIns="68569" tIns="34275" rIns="68569" bIns="34275" rtlCol="0" anchor="ctr" anchorCtr="0">
            <a:noAutofit/>
          </a:bodyPr>
          <a:lstStyle/>
          <a:p>
            <a:fld id="{00000000-1234-1234-1234-123412341234}" type="slidenum">
              <a:rPr lang="en-US">
                <a:solidFill>
                  <a:srgbClr val="0083A9"/>
                </a:solidFill>
                <a:latin typeface="Tenorite"/>
              </a:rPr>
              <a:pPr/>
              <a:t>16</a:t>
            </a:fld>
            <a:endParaRPr>
              <a:solidFill>
                <a:srgbClr val="0083A9"/>
              </a:solidFill>
              <a:latin typeface="Tenorite"/>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6</a:t>
            </a:fld>
            <a:endParaRPr lang="en-US"/>
          </a:p>
        </p:txBody>
      </p:sp>
      <p:graphicFrame>
        <p:nvGraphicFramePr>
          <p:cNvPr id="8" name="Table 7">
            <a:extLst>
              <a:ext uri="{FF2B5EF4-FFF2-40B4-BE49-F238E27FC236}">
                <a16:creationId xmlns:a16="http://schemas.microsoft.com/office/drawing/2014/main" id="{02F76306-D2C6-54CE-6EC9-97FE45959C63}"/>
              </a:ext>
            </a:extLst>
          </p:cNvPr>
          <p:cNvGraphicFramePr>
            <a:graphicFrameLocks noGrp="1"/>
          </p:cNvGraphicFramePr>
          <p:nvPr/>
        </p:nvGraphicFramePr>
        <p:xfrm>
          <a:off x="1894151" y="1403990"/>
          <a:ext cx="7838875" cy="5134466"/>
        </p:xfrm>
        <a:graphic>
          <a:graphicData uri="http://schemas.openxmlformats.org/drawingml/2006/table">
            <a:tbl>
              <a:tblPr firstRow="1" bandRow="1">
                <a:tableStyleId>{5C22544A-7EE6-4342-B048-85BDC9FD1C3A}</a:tableStyleId>
              </a:tblPr>
              <a:tblGrid>
                <a:gridCol w="3881420">
                  <a:extLst>
                    <a:ext uri="{9D8B030D-6E8A-4147-A177-3AD203B41FA5}">
                      <a16:colId xmlns:a16="http://schemas.microsoft.com/office/drawing/2014/main" val="3509078761"/>
                    </a:ext>
                  </a:extLst>
                </a:gridCol>
                <a:gridCol w="3957455">
                  <a:extLst>
                    <a:ext uri="{9D8B030D-6E8A-4147-A177-3AD203B41FA5}">
                      <a16:colId xmlns:a16="http://schemas.microsoft.com/office/drawing/2014/main" val="1934840705"/>
                    </a:ext>
                  </a:extLst>
                </a:gridCol>
              </a:tblGrid>
              <a:tr h="864814">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2873917453"/>
                  </a:ext>
                </a:extLst>
              </a:tr>
              <a:tr h="1238744">
                <a:tc>
                  <a:txBody>
                    <a:bodyPr/>
                    <a:lstStyle/>
                    <a:p>
                      <a:pPr algn="ctr"/>
                      <a:r>
                        <a:rPr lang="en-US" sz="1600" dirty="0"/>
                        <a:t>Improve percent of students achieving at proficient level on Milestones assessment </a:t>
                      </a:r>
                      <a:endParaRPr lang="en-US" sz="1750" dirty="0"/>
                    </a:p>
                  </a:txBody>
                  <a:tcPr/>
                </a:tc>
                <a:tc>
                  <a:txBody>
                    <a:bodyPr/>
                    <a:lstStyle/>
                    <a:p>
                      <a:pPr algn="ctr"/>
                      <a:r>
                        <a:rPr lang="en-US" sz="1750" dirty="0"/>
                        <a:t>Provide instruction to prepare students for their next educational level and remove instructional gaps caused by Covid</a:t>
                      </a:r>
                    </a:p>
                  </a:txBody>
                  <a:tcPr/>
                </a:tc>
                <a:extLst>
                  <a:ext uri="{0D108BD9-81ED-4DB2-BD59-A6C34878D82A}">
                    <a16:rowId xmlns:a16="http://schemas.microsoft.com/office/drawing/2014/main" val="1312436168"/>
                  </a:ext>
                </a:extLst>
              </a:tr>
              <a:tr h="1231813">
                <a:tc>
                  <a:txBody>
                    <a:bodyPr/>
                    <a:lstStyle/>
                    <a:p>
                      <a:pPr algn="ctr"/>
                      <a:r>
                        <a:rPr lang="en-US" sz="1600" dirty="0"/>
                        <a:t>Implement International Baccalaureate program model </a:t>
                      </a:r>
                      <a:endParaRPr lang="en-US" sz="1750" dirty="0"/>
                    </a:p>
                  </a:txBody>
                  <a:tcPr/>
                </a:tc>
                <a:tc>
                  <a:txBody>
                    <a:bodyPr/>
                    <a:lstStyle/>
                    <a:p>
                      <a:pPr algn="ctr"/>
                      <a:r>
                        <a:rPr lang="en-US" sz="1600" dirty="0"/>
                        <a:t>Provide rigor and ensure our students think globally</a:t>
                      </a:r>
                      <a:endParaRPr lang="en-US" sz="1750" dirty="0"/>
                    </a:p>
                  </a:txBody>
                  <a:tcPr/>
                </a:tc>
                <a:extLst>
                  <a:ext uri="{0D108BD9-81ED-4DB2-BD59-A6C34878D82A}">
                    <a16:rowId xmlns:a16="http://schemas.microsoft.com/office/drawing/2014/main" val="978434641"/>
                  </a:ext>
                </a:extLst>
              </a:tr>
              <a:tr h="1799095">
                <a:tc>
                  <a:txBody>
                    <a:bodyPr/>
                    <a:lstStyle/>
                    <a:p>
                      <a:pPr algn="ctr"/>
                      <a:r>
                        <a:rPr lang="en-US" sz="1600" dirty="0"/>
                        <a:t>Ensure a welcoming parent friendly environment </a:t>
                      </a:r>
                      <a:endParaRPr lang="en-US" sz="1750" dirty="0"/>
                    </a:p>
                  </a:txBody>
                  <a:tcPr/>
                </a:tc>
                <a:tc>
                  <a:txBody>
                    <a:bodyPr/>
                    <a:lstStyle/>
                    <a:p>
                      <a:pPr algn="ctr"/>
                      <a:r>
                        <a:rPr lang="en-US" sz="1600" dirty="0"/>
                        <a:t>increase parent involvement to strengthen the partnership between school and home</a:t>
                      </a:r>
                      <a:endParaRPr lang="en-US" sz="1750" dirty="0"/>
                    </a:p>
                  </a:txBody>
                  <a:tcPr/>
                </a:tc>
                <a:extLst>
                  <a:ext uri="{0D108BD9-81ED-4DB2-BD59-A6C34878D82A}">
                    <a16:rowId xmlns:a16="http://schemas.microsoft.com/office/drawing/2014/main" val="641123415"/>
                  </a:ext>
                </a:extLst>
              </a:tr>
            </a:tbl>
          </a:graphicData>
        </a:graphic>
      </p:graphicFrame>
    </p:spTree>
    <p:extLst>
      <p:ext uri="{BB962C8B-B14F-4D97-AF65-F5344CB8AC3E}">
        <p14:creationId xmlns:p14="http://schemas.microsoft.com/office/powerpoint/2010/main" val="4212356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76250" y="1270129"/>
            <a:ext cx="9734550"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59080" y="192911"/>
            <a:ext cx="10181158" cy="1077218"/>
          </a:xfrm>
          <a:prstGeom prst="rect">
            <a:avLst/>
          </a:prstGeom>
          <a:noFill/>
        </p:spPr>
        <p:txBody>
          <a:bodyPr wrap="square" rtlCol="0">
            <a:spAutoFit/>
          </a:bodyPr>
          <a:lstStyle/>
          <a:p>
            <a:pPr algn="ctr"/>
            <a:r>
              <a:rPr lang="en-US" sz="3200" b="1">
                <a:latin typeface="+mj-lt"/>
              </a:rPr>
              <a:t>Descriptions of Strategic Plan</a:t>
            </a:r>
          </a:p>
          <a:p>
            <a:pPr algn="ctr"/>
            <a:r>
              <a:rPr lang="en-US" sz="3200" b="1">
                <a:latin typeface="+mj-lt"/>
              </a:rPr>
              <a:t>Breakout Categories</a:t>
            </a:r>
          </a:p>
        </p:txBody>
      </p:sp>
      <p:sp>
        <p:nvSpPr>
          <p:cNvPr id="5" name="TextBox 4"/>
          <p:cNvSpPr txBox="1"/>
          <p:nvPr/>
        </p:nvSpPr>
        <p:spPr>
          <a:xfrm>
            <a:off x="476250" y="2027240"/>
            <a:ext cx="10677525" cy="3785652"/>
          </a:xfrm>
          <a:prstGeom prst="rect">
            <a:avLst/>
          </a:prstGeom>
          <a:noFill/>
        </p:spPr>
        <p:txBody>
          <a:bodyPr wrap="square" rtlCol="0">
            <a:spAutoFit/>
          </a:bodyPr>
          <a:lstStyle/>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Priorities: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FY24 funding </a:t>
            </a:r>
            <a:r>
              <a:rPr lang="en-US" sz="2400" u="sng">
                <a:latin typeface="Calibri" panose="020F0502020204030204" pitchFamily="34" charset="0"/>
                <a:cs typeface="Calibri" panose="020F0502020204030204" pitchFamily="34" charset="0"/>
              </a:rPr>
              <a:t>priorities</a:t>
            </a:r>
            <a:r>
              <a:rPr lang="en-US" sz="2400">
                <a:latin typeface="Calibri" panose="020F0502020204030204" pitchFamily="34" charset="0"/>
                <a:cs typeface="Calibri" panose="020F0502020204030204" pitchFamily="34" charset="0"/>
              </a:rPr>
              <a:t> from the school’s strategic plan, ranked by the order of importance.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APS Five Focus Area:</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What part of the APS Five is the priority aligned to?</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Strategies:</a:t>
            </a:r>
            <a:r>
              <a:rPr lang="en-US" sz="2400" b="1">
                <a:latin typeface="Calibri" panose="020F0502020204030204" pitchFamily="34" charset="0"/>
                <a:cs typeface="Calibri" panose="020F0502020204030204" pitchFamily="34" charset="0"/>
              </a:rPr>
              <a:t> </a:t>
            </a:r>
            <a:r>
              <a:rPr lang="en-US" sz="2400">
                <a:latin typeface="Calibri" panose="020F0502020204030204" pitchFamily="34" charset="0"/>
                <a:cs typeface="Calibri" panose="020F0502020204030204" pitchFamily="34" charset="0"/>
              </a:rPr>
              <a:t>Lays out specific objectives for schools improvement.</a:t>
            </a:r>
          </a:p>
          <a:p>
            <a:pPr marL="400050" indent="-400050">
              <a:buFont typeface="+mj-lt"/>
              <a:buAutoNum type="arabicPeriod"/>
            </a:pPr>
            <a:endParaRPr lang="en-US" sz="2400" b="1">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Request: </a:t>
            </a:r>
            <a:r>
              <a:rPr lang="en-US" sz="2400">
                <a:latin typeface="Calibri" panose="020F0502020204030204" pitchFamily="34" charset="0"/>
                <a:cs typeface="Calibri" panose="020F0502020204030204" pitchFamily="34" charset="0"/>
              </a:rPr>
              <a:t>“The Ask”  What needs to be funded in order to support the strategy?  </a:t>
            </a:r>
          </a:p>
          <a:p>
            <a:pPr marL="400050" indent="-400050">
              <a:buFont typeface="+mj-lt"/>
              <a:buAutoNum type="arabicPeriod"/>
            </a:pPr>
            <a:endParaRPr lang="en-US" sz="2400">
              <a:latin typeface="Calibri" panose="020F0502020204030204" pitchFamily="34" charset="0"/>
              <a:cs typeface="Calibri" panose="020F0502020204030204" pitchFamily="34" charset="0"/>
            </a:endParaRPr>
          </a:p>
          <a:p>
            <a:pPr marL="400050" indent="-400050">
              <a:buFont typeface="+mj-lt"/>
              <a:buAutoNum type="arabicPeriod"/>
            </a:pPr>
            <a:r>
              <a:rPr lang="en-US" sz="2400" b="1">
                <a:solidFill>
                  <a:schemeClr val="accent2"/>
                </a:solidFill>
                <a:latin typeface="Calibri" panose="020F0502020204030204" pitchFamily="34" charset="0"/>
                <a:cs typeface="Calibri" panose="020F0502020204030204" pitchFamily="34" charset="0"/>
              </a:rPr>
              <a:t>Amount:</a:t>
            </a:r>
            <a:r>
              <a:rPr lang="en-US" sz="2400">
                <a:latin typeface="Calibri" panose="020F0502020204030204" pitchFamily="34" charset="0"/>
                <a:cs typeface="Calibri" panose="020F0502020204030204" pitchFamily="34" charset="0"/>
              </a:rPr>
              <a:t> What is the cost associated with the Request?</a:t>
            </a:r>
          </a:p>
        </p:txBody>
      </p:sp>
      <p:sp>
        <p:nvSpPr>
          <p:cNvPr id="4" name="Slide Number Placeholder 3"/>
          <p:cNvSpPr>
            <a:spLocks noGrp="1"/>
          </p:cNvSpPr>
          <p:nvPr>
            <p:ph type="sldNum" sz="quarter" idx="12"/>
          </p:nvPr>
        </p:nvSpPr>
        <p:spPr/>
        <p:txBody>
          <a:bodyPr/>
          <a:lstStyle/>
          <a:p>
            <a:fld id="{3D6C3DC6-EF6E-8948-BFE6-808D46D584D8}" type="slidenum">
              <a:rPr lang="en-US" smtClean="0"/>
              <a:t>7</a:t>
            </a:fld>
            <a:endParaRPr lang="en-US"/>
          </a:p>
        </p:txBody>
      </p:sp>
    </p:spTree>
    <p:extLst>
      <p:ext uri="{BB962C8B-B14F-4D97-AF65-F5344CB8AC3E}">
        <p14:creationId xmlns:p14="http://schemas.microsoft.com/office/powerpoint/2010/main" val="411937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158335183"/>
              </p:ext>
            </p:extLst>
          </p:nvPr>
        </p:nvGraphicFramePr>
        <p:xfrm>
          <a:off x="3640678" y="1240623"/>
          <a:ext cx="8094122" cy="6618415"/>
        </p:xfrm>
        <a:graphic>
          <a:graphicData uri="http://schemas.openxmlformats.org/drawingml/2006/table">
            <a:tbl>
              <a:tblPr firstRow="1" bandRow="1">
                <a:tableStyleId>{21E4AEA4-8DFA-4A89-87EB-49C32662AFE0}</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200" dirty="0"/>
                        <a:t>Create an intervention block to remediate skills introduced during virtual instruction</a:t>
                      </a:r>
                    </a:p>
                  </a:txBody>
                  <a:tcPr marL="68580" marR="68580" marT="34290" marB="34290" anchor="ctr"/>
                </a:tc>
                <a:tc>
                  <a:txBody>
                    <a:bodyPr/>
                    <a:lstStyle/>
                    <a:p>
                      <a:r>
                        <a:rPr lang="en-US" sz="1200" dirty="0"/>
                        <a:t>Curriculum and instruction Personalized Learning </a:t>
                      </a:r>
                    </a:p>
                  </a:txBody>
                  <a:tcPr marL="68580" marR="68580" marT="34290" marB="34290" anchor="ctr"/>
                </a:tc>
                <a:tc>
                  <a:txBody>
                    <a:bodyPr/>
                    <a:lstStyle/>
                    <a:p>
                      <a:r>
                        <a:rPr lang="en-US" sz="1200" dirty="0"/>
                        <a:t>Daily intervention block of 45 minutes in the areas of Math and Literacy twice weekly </a:t>
                      </a:r>
                    </a:p>
                  </a:txBody>
                  <a:tcPr marL="68580" marR="68580" marT="34290" marB="34290" anchor="ctr"/>
                </a:tc>
                <a:tc>
                  <a:txBody>
                    <a:bodyPr/>
                    <a:lstStyle/>
                    <a:p>
                      <a:r>
                        <a:rPr lang="en-US" sz="1200" dirty="0"/>
                        <a:t>Adjust master schedule</a:t>
                      </a:r>
                    </a:p>
                  </a:txBody>
                  <a:tcPr marL="68580" marR="68580" marT="34290" marB="34290" anchor="ctr"/>
                </a:tc>
                <a:tc>
                  <a:txBody>
                    <a:bodyPr/>
                    <a:lstStyle/>
                    <a:p>
                      <a:r>
                        <a:rPr lang="en-US" sz="1200" dirty="0"/>
                        <a:t>Stipend paid by district</a:t>
                      </a:r>
                    </a:p>
                  </a:txBody>
                  <a:tcPr marL="68580" marR="68580" marT="34290" marB="34290" anchor="ctr"/>
                </a:tc>
                <a:extLst>
                  <a:ext uri="{0D108BD9-81ED-4DB2-BD59-A6C34878D82A}">
                    <a16:rowId xmlns:a16="http://schemas.microsoft.com/office/drawing/2014/main" val="10002"/>
                  </a:ext>
                </a:extLst>
              </a:tr>
              <a:tr h="361381">
                <a:tc>
                  <a:txBody>
                    <a:bodyPr/>
                    <a:lstStyle/>
                    <a:p>
                      <a:r>
                        <a:rPr lang="en-US" sz="1200" dirty="0"/>
                        <a:t>Increase proficiency on Milestones and remediated skills</a:t>
                      </a:r>
                    </a:p>
                  </a:txBody>
                  <a:tcPr marL="68580" marR="68580" marT="34290" marB="34290" anchor="ctr"/>
                </a:tc>
                <a:tc>
                  <a:txBody>
                    <a:bodyPr/>
                    <a:lstStyle/>
                    <a:p>
                      <a:r>
                        <a:rPr lang="en-US" sz="1200" dirty="0"/>
                        <a:t>Curriculum and instruction Data</a:t>
                      </a:r>
                    </a:p>
                  </a:txBody>
                  <a:tcPr marL="68580" marR="68580" marT="34290" marB="34290" anchor="ctr"/>
                </a:tc>
                <a:tc>
                  <a:txBody>
                    <a:bodyPr/>
                    <a:lstStyle/>
                    <a:p>
                      <a:r>
                        <a:rPr lang="en-US" sz="1200" dirty="0"/>
                        <a:t>Create full time Response to intervention teacher for student support and progress monitoring </a:t>
                      </a:r>
                    </a:p>
                  </a:txBody>
                  <a:tcPr marL="68580" marR="68580" marT="34290" marB="34290" anchor="ctr"/>
                </a:tc>
                <a:tc>
                  <a:txBody>
                    <a:bodyPr/>
                    <a:lstStyle/>
                    <a:p>
                      <a:r>
                        <a:rPr lang="en-US" sz="1200" dirty="0"/>
                        <a:t>Purchase fulltime SST Teacher</a:t>
                      </a:r>
                    </a:p>
                  </a:txBody>
                  <a:tcPr marL="68580" marR="68580" marT="34290" marB="34290" anchor="ctr"/>
                </a:tc>
                <a:tc>
                  <a:txBody>
                    <a:bodyPr/>
                    <a:lstStyle/>
                    <a:p>
                      <a:r>
                        <a:rPr lang="en-US" sz="1200" dirty="0"/>
                        <a:t>109,000</a:t>
                      </a:r>
                    </a:p>
                  </a:txBody>
                  <a:tcPr marL="68580" marR="68580" marT="34290" marB="34290" anchor="ctr"/>
                </a:tc>
                <a:extLst>
                  <a:ext uri="{0D108BD9-81ED-4DB2-BD59-A6C34878D82A}">
                    <a16:rowId xmlns:a16="http://schemas.microsoft.com/office/drawing/2014/main" val="10003"/>
                  </a:ext>
                </a:extLst>
              </a:tr>
              <a:tr h="361381">
                <a:tc>
                  <a:txBody>
                    <a:bodyPr/>
                    <a:lstStyle/>
                    <a:p>
                      <a:r>
                        <a:rPr lang="en-US" sz="1200" dirty="0"/>
                        <a:t>Implement International Baccalaureate program</a:t>
                      </a:r>
                    </a:p>
                  </a:txBody>
                  <a:tcPr marL="68580" marR="68580" marT="34290" marB="34290" anchor="ctr"/>
                </a:tc>
                <a:tc>
                  <a:txBody>
                    <a:bodyPr/>
                    <a:lstStyle/>
                    <a:p>
                      <a:r>
                        <a:rPr lang="en-US" sz="1200" dirty="0"/>
                        <a:t>Signature Programs Data</a:t>
                      </a:r>
                    </a:p>
                  </a:txBody>
                  <a:tcPr marL="68580" marR="68580" marT="34290" marB="34290" anchor="ctr"/>
                </a:tc>
                <a:tc>
                  <a:txBody>
                    <a:bodyPr/>
                    <a:lstStyle/>
                    <a:p>
                      <a:r>
                        <a:rPr lang="en-US" sz="1200" dirty="0"/>
                        <a:t>Conduct professional development of teachers and meet program requirements</a:t>
                      </a:r>
                    </a:p>
                  </a:txBody>
                  <a:tcPr marL="68580" marR="68580" marT="34290" marB="34290" anchor="ctr"/>
                </a:tc>
                <a:tc>
                  <a:txBody>
                    <a:bodyPr/>
                    <a:lstStyle/>
                    <a:p>
                      <a:r>
                        <a:rPr lang="en-US" sz="1200" dirty="0"/>
                        <a:t>Hire Full Time IB Coordinator</a:t>
                      </a:r>
                    </a:p>
                  </a:txBody>
                  <a:tcPr marL="68580" marR="68580" marT="34290" marB="34290" anchor="ctr"/>
                </a:tc>
                <a:tc>
                  <a:txBody>
                    <a:bodyPr/>
                    <a:lstStyle/>
                    <a:p>
                      <a:r>
                        <a:rPr lang="en-US" sz="1200" dirty="0"/>
                        <a:t>109,00</a:t>
                      </a:r>
                    </a:p>
                  </a:txBody>
                  <a:tcPr marL="68580" marR="68580" marT="34290" marB="34290" anchor="ctr"/>
                </a:tc>
                <a:extLst>
                  <a:ext uri="{0D108BD9-81ED-4DB2-BD59-A6C34878D82A}">
                    <a16:rowId xmlns:a16="http://schemas.microsoft.com/office/drawing/2014/main" val="10004"/>
                  </a:ext>
                </a:extLst>
              </a:tr>
              <a:tr h="361381">
                <a:tc>
                  <a:txBody>
                    <a:bodyPr/>
                    <a:lstStyle/>
                    <a:p>
                      <a:r>
                        <a:rPr lang="en-US" sz="1200" dirty="0"/>
                        <a:t>Increase Family Engagement</a:t>
                      </a:r>
                    </a:p>
                  </a:txBody>
                  <a:tcPr marL="68580" marR="68580" marT="34290" marB="34290" anchor="ctr"/>
                </a:tc>
                <a:tc>
                  <a:txBody>
                    <a:bodyPr/>
                    <a:lstStyle/>
                    <a:p>
                      <a:r>
                        <a:rPr lang="en-US" sz="1200" dirty="0"/>
                        <a:t>Whole child</a:t>
                      </a:r>
                    </a:p>
                    <a:p>
                      <a:r>
                        <a:rPr lang="en-US" sz="1200" dirty="0"/>
                        <a:t>Data</a:t>
                      </a:r>
                    </a:p>
                  </a:txBody>
                  <a:tcPr marL="68580" marR="68580" marT="34290" marB="34290" anchor="ctr"/>
                </a:tc>
                <a:tc>
                  <a:txBody>
                    <a:bodyPr/>
                    <a:lstStyle/>
                    <a:p>
                      <a:r>
                        <a:rPr lang="en-US" sz="1200" dirty="0"/>
                        <a:t>Conduct parent training sessions and improve communication of events and how to assist students</a:t>
                      </a:r>
                    </a:p>
                  </a:txBody>
                  <a:tcPr marL="68580" marR="68580" marT="34290" marB="34290" anchor="ctr"/>
                </a:tc>
                <a:tc>
                  <a:txBody>
                    <a:bodyPr/>
                    <a:lstStyle/>
                    <a:p>
                      <a:r>
                        <a:rPr lang="en-US" sz="1200" dirty="0"/>
                        <a:t>Hire Full Time Parent Liaison</a:t>
                      </a:r>
                    </a:p>
                  </a:txBody>
                  <a:tcPr marL="68580" marR="68580" marT="34290" marB="34290" anchor="ctr"/>
                </a:tc>
                <a:tc>
                  <a:txBody>
                    <a:bodyPr/>
                    <a:lstStyle/>
                    <a:p>
                      <a:r>
                        <a:rPr lang="en-US" sz="1200" dirty="0"/>
                        <a:t>49,000</a:t>
                      </a:r>
                    </a:p>
                  </a:txBody>
                  <a:tcPr marL="68580" marR="68580" marT="34290" marB="34290" anchor="ctr"/>
                </a:tc>
                <a:extLst>
                  <a:ext uri="{0D108BD9-81ED-4DB2-BD59-A6C34878D82A}">
                    <a16:rowId xmlns:a16="http://schemas.microsoft.com/office/drawing/2014/main" val="10005"/>
                  </a:ext>
                </a:extLst>
              </a:tr>
              <a:tr h="361381">
                <a:tc>
                  <a:txBody>
                    <a:bodyPr/>
                    <a:lstStyle/>
                    <a:p>
                      <a:r>
                        <a:rPr lang="en-US" sz="1200" dirty="0"/>
                        <a:t>Decrease the number of students with ten or more days absent and support families </a:t>
                      </a:r>
                    </a:p>
                  </a:txBody>
                  <a:tcPr marL="68580" marR="68580" marT="34290" marB="34290" anchor="ctr"/>
                </a:tc>
                <a:tc>
                  <a:txBody>
                    <a:bodyPr/>
                    <a:lstStyle/>
                    <a:p>
                      <a:pPr algn="ctr"/>
                      <a:r>
                        <a:rPr lang="en-US" sz="1200" dirty="0"/>
                        <a:t>Whole child</a:t>
                      </a:r>
                    </a:p>
                  </a:txBody>
                  <a:tcPr marL="68580" marR="68580" marT="34290" marB="34290" anchor="ctr"/>
                </a:tc>
                <a:tc>
                  <a:txBody>
                    <a:bodyPr/>
                    <a:lstStyle/>
                    <a:p>
                      <a:pPr algn="ctr"/>
                      <a:r>
                        <a:rPr lang="en-US" sz="1200" dirty="0"/>
                        <a:t>Create attendance and Care Teams to support parents and remove barriers for attendance</a:t>
                      </a:r>
                    </a:p>
                  </a:txBody>
                  <a:tcPr marL="68580" marR="68580" marT="34290" marB="34290" anchor="ctr"/>
                </a:tc>
                <a:tc>
                  <a:txBody>
                    <a:bodyPr/>
                    <a:lstStyle/>
                    <a:p>
                      <a:r>
                        <a:rPr lang="en-US" sz="1200" dirty="0"/>
                        <a:t>Hire a full time Social Worker and Nurse</a:t>
                      </a:r>
                    </a:p>
                  </a:txBody>
                  <a:tcPr marL="68580" marR="68580" marT="34290" marB="34290" anchor="ctr"/>
                </a:tc>
                <a:tc>
                  <a:txBody>
                    <a:bodyPr/>
                    <a:lstStyle/>
                    <a:p>
                      <a:r>
                        <a:rPr lang="en-US" sz="1200" dirty="0"/>
                        <a:t>150000</a:t>
                      </a:r>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8</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r>
              <a:rPr lang="en-US" sz="2700" b="1">
                <a:solidFill>
                  <a:prstClr val="black"/>
                </a:solidFill>
                <a:latin typeface="Century Schoolbook" panose="02040604050505020304"/>
              </a:rPr>
              <a:t>FY24 Strategic Plan Break-out</a:t>
            </a:r>
          </a:p>
        </p:txBody>
      </p:sp>
    </p:spTree>
    <p:extLst>
      <p:ext uri="{BB962C8B-B14F-4D97-AF65-F5344CB8AC3E}">
        <p14:creationId xmlns:p14="http://schemas.microsoft.com/office/powerpoint/2010/main" val="292010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467390302"/>
              </p:ext>
            </p:extLst>
          </p:nvPr>
        </p:nvGraphicFramePr>
        <p:xfrm>
          <a:off x="3640678" y="1240623"/>
          <a:ext cx="8094122" cy="4497779"/>
        </p:xfrm>
        <a:graphic>
          <a:graphicData uri="http://schemas.openxmlformats.org/drawingml/2006/table">
            <a:tbl>
              <a:tblPr firstRow="1" bandRow="1">
                <a:tableStyleId>{93296810-A885-4BE3-A3E7-6D5BEEA58F35}</a:tableStyleId>
              </a:tblPr>
              <a:tblGrid>
                <a:gridCol w="1583293">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60933">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623751">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361381">
                <a:tc>
                  <a:txBody>
                    <a:bodyPr/>
                    <a:lstStyle/>
                    <a:p>
                      <a:r>
                        <a:rPr lang="en-US" sz="1200" dirty="0"/>
                        <a:t>Increase student proficiency In literacy and numeracy </a:t>
                      </a:r>
                    </a:p>
                  </a:txBody>
                  <a:tcPr marL="68580" marR="68580" marT="34290" marB="34290" anchor="ctr"/>
                </a:tc>
                <a:tc>
                  <a:txBody>
                    <a:bodyPr/>
                    <a:lstStyle/>
                    <a:p>
                      <a:r>
                        <a:rPr lang="en-US" sz="1200" dirty="0"/>
                        <a:t>Curriculum and instruction Data Personalized Learning</a:t>
                      </a:r>
                    </a:p>
                  </a:txBody>
                  <a:tcPr marL="68580" marR="68580" marT="34290" marB="34290" anchor="ctr"/>
                </a:tc>
                <a:tc>
                  <a:txBody>
                    <a:bodyPr/>
                    <a:lstStyle/>
                    <a:p>
                      <a:r>
                        <a:rPr lang="en-US" sz="1200" dirty="0"/>
                        <a:t>Provide resources and assist with instruction of students</a:t>
                      </a:r>
                    </a:p>
                  </a:txBody>
                  <a:tcPr marL="68580" marR="68580" marT="34290" marB="34290" anchor="ctr"/>
                </a:tc>
                <a:tc>
                  <a:txBody>
                    <a:bodyPr/>
                    <a:lstStyle/>
                    <a:p>
                      <a:r>
                        <a:rPr lang="en-US" sz="1200" dirty="0"/>
                        <a:t>provide manipulatives, web-based programs and resources to support student learning</a:t>
                      </a:r>
                    </a:p>
                  </a:txBody>
                  <a:tcPr marL="68580" marR="68580" marT="34290" marB="34290" anchor="ctr"/>
                </a:tc>
                <a:tc>
                  <a:txBody>
                    <a:bodyPr/>
                    <a:lstStyle/>
                    <a:p>
                      <a:r>
                        <a:rPr lang="en-US" sz="1200" dirty="0"/>
                        <a:t>51,000</a:t>
                      </a:r>
                    </a:p>
                  </a:txBody>
                  <a:tcPr marL="68580" marR="68580" marT="34290" marB="34290" anchor="ctr"/>
                </a:tc>
                <a:extLst>
                  <a:ext uri="{0D108BD9-81ED-4DB2-BD59-A6C34878D82A}">
                    <a16:rowId xmlns:a16="http://schemas.microsoft.com/office/drawing/2014/main" val="10002"/>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361381">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361381">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361381">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9</a:t>
            </a:fld>
            <a:endParaRPr lang="en-US">
              <a:solidFill>
                <a:srgbClr val="F5F5F5"/>
              </a:solidFill>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a:solidFill>
                <a:prstClr val="black"/>
              </a:solidFill>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507831"/>
          </a:xfrm>
          <a:prstGeom prst="rect">
            <a:avLst/>
          </a:prstGeom>
          <a:noFill/>
        </p:spPr>
        <p:txBody>
          <a:bodyPr wrap="square" rtlCol="0">
            <a:spAutoFit/>
          </a:bodyPr>
          <a:lstStyle/>
          <a:p>
            <a:pPr algn="ctr">
              <a:defRPr/>
            </a:pPr>
            <a:r>
              <a:rPr lang="en-US" sz="2700" b="1">
                <a:solidFill>
                  <a:prstClr val="black"/>
                </a:solidFill>
                <a:latin typeface="Century Schoolbook" panose="02040604050505020304"/>
              </a:rPr>
              <a:t>Plan for FY24 </a:t>
            </a:r>
            <a:r>
              <a:rPr lang="en-US" sz="2700" b="1">
                <a:latin typeface="Century Schoolbook" panose="02040604050505020304" pitchFamily="18" charset="0"/>
              </a:rPr>
              <a:t>Leveling Reserve</a:t>
            </a:r>
            <a:endParaRPr lang="en-US" sz="2700" b="1">
              <a:solidFill>
                <a:prstClr val="black"/>
              </a:solidFill>
              <a:latin typeface="Century Schoolbook" panose="02040604050505020304"/>
            </a:endParaRPr>
          </a:p>
        </p:txBody>
      </p:sp>
    </p:spTree>
    <p:extLst>
      <p:ext uri="{BB962C8B-B14F-4D97-AF65-F5344CB8AC3E}">
        <p14:creationId xmlns:p14="http://schemas.microsoft.com/office/powerpoint/2010/main" val="277156798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1_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129</TotalTime>
  <Words>1722</Words>
  <Application>Microsoft Office PowerPoint</Application>
  <PresentationFormat>Widescreen</PresentationFormat>
  <Paragraphs>256</Paragraphs>
  <Slides>16</Slides>
  <Notes>14</Notes>
  <HiddenSlides>0</HiddenSlides>
  <MMClips>0</MMClips>
  <ScaleCrop>false</ScaleCrop>
  <HeadingPairs>
    <vt:vector size="6" baseType="variant">
      <vt:variant>
        <vt:lpstr>Fonts Used</vt:lpstr>
      </vt:variant>
      <vt:variant>
        <vt:i4>9</vt:i4>
      </vt:variant>
      <vt:variant>
        <vt:lpstr>Theme</vt:lpstr>
      </vt:variant>
      <vt:variant>
        <vt:i4>13</vt:i4>
      </vt:variant>
      <vt:variant>
        <vt:lpstr>Slide Titles</vt:lpstr>
      </vt:variant>
      <vt:variant>
        <vt:i4>16</vt:i4>
      </vt:variant>
    </vt:vector>
  </HeadingPairs>
  <TitlesOfParts>
    <vt:vector size="38" baseType="lpstr">
      <vt:lpstr>Arial</vt:lpstr>
      <vt:lpstr>Arial Black</vt:lpstr>
      <vt:lpstr>Berlin Sans FB Demi</vt:lpstr>
      <vt:lpstr>Calibri</vt:lpstr>
      <vt:lpstr>Century Schoolbook</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1_Office Theme</vt:lpstr>
      <vt:lpstr>West Manor  Budget Feedback Meeting</vt:lpstr>
      <vt:lpstr>Norms</vt:lpstr>
      <vt:lpstr>GO Team Budget Development Process</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for the GO Team to Consider and Discuss</vt:lpstr>
      <vt:lpstr>Where We’re Going?</vt:lpstr>
      <vt:lpstr>Thank you</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Lawrence, Reginald</cp:lastModifiedBy>
  <cp:revision>1</cp:revision>
  <cp:lastPrinted>2020-01-13T18:18:48Z</cp:lastPrinted>
  <dcterms:created xsi:type="dcterms:W3CDTF">2014-12-15T21:46:52Z</dcterms:created>
  <dcterms:modified xsi:type="dcterms:W3CDTF">2023-02-01T15:46:15Z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